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60" r:id="rId5"/>
    <p:sldId id="259" r:id="rId6"/>
    <p:sldId id="267" r:id="rId7"/>
    <p:sldId id="274" r:id="rId8"/>
    <p:sldId id="280" r:id="rId9"/>
    <p:sldId id="283" r:id="rId10"/>
    <p:sldId id="262" r:id="rId11"/>
    <p:sldId id="263" r:id="rId12"/>
    <p:sldId id="291" r:id="rId13"/>
    <p:sldId id="270" r:id="rId14"/>
    <p:sldId id="285" r:id="rId15"/>
    <p:sldId id="264" r:id="rId16"/>
    <p:sldId id="282" r:id="rId17"/>
    <p:sldId id="269" r:id="rId18"/>
    <p:sldId id="290" r:id="rId19"/>
    <p:sldId id="272" r:id="rId20"/>
    <p:sldId id="289" r:id="rId21"/>
    <p:sldId id="271" r:id="rId22"/>
    <p:sldId id="278" r:id="rId23"/>
    <p:sldId id="284" r:id="rId24"/>
    <p:sldId id="279" r:id="rId25"/>
    <p:sldId id="287" r:id="rId26"/>
    <p:sldId id="292" r:id="rId27"/>
    <p:sldId id="288" r:id="rId28"/>
    <p:sldId id="286" r:id="rId29"/>
    <p:sldId id="281" r:id="rId30"/>
    <p:sldId id="266" r:id="rId31"/>
    <p:sldId id="261" r:id="rId32"/>
    <p:sldId id="275" r:id="rId33"/>
    <p:sldId id="265" r:id="rId34"/>
    <p:sldId id="276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9" d="100"/>
          <a:sy n="79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A03B9-41FA-9B40-AD9F-C18134C89987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E13CD-3C52-0449-869F-E696FD9ABDC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14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b="1" i="1" dirty="0" smtClean="0">
                <a:latin typeface="Calibri" charset="0"/>
              </a:rPr>
              <a:t>L'intégration continue est un ensemble de pratiques utilisées en génie logiciel. Elles consistent à vérifier à chaque modification de code source que le résultat des modifications ne produit pas de régression de l'application en cours de développement.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E13CD-3C52-0449-869F-E696FD9ABDCD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Click to edit Master text styles</a:t>
            </a:r>
          </a:p>
          <a:p>
            <a:pPr lvl="1" eaLnBrk="1" latinLnBrk="0" hangingPunct="1"/>
            <a:r>
              <a:rPr lang="fr-FR" smtClean="0"/>
              <a:t>Second level</a:t>
            </a:r>
          </a:p>
          <a:p>
            <a:pPr lvl="2" eaLnBrk="1" latinLnBrk="0" hangingPunct="1"/>
            <a:r>
              <a:rPr lang="fr-FR" smtClean="0"/>
              <a:t>Third level</a:t>
            </a:r>
          </a:p>
          <a:p>
            <a:pPr lvl="3" eaLnBrk="1" latinLnBrk="0" hangingPunct="1"/>
            <a:r>
              <a:rPr lang="fr-FR" smtClean="0"/>
              <a:t>Fourth level</a:t>
            </a:r>
          </a:p>
          <a:p>
            <a:pPr lvl="4" eaLnBrk="1" latinLnBrk="0" hangingPunct="1"/>
            <a:r>
              <a:rPr lang="fr-F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Click to edit Master text styles</a:t>
            </a:r>
          </a:p>
          <a:p>
            <a:pPr lvl="1" eaLnBrk="1" latinLnBrk="0" hangingPunct="1"/>
            <a:r>
              <a:rPr lang="fr-FR" smtClean="0"/>
              <a:t>Second level</a:t>
            </a:r>
          </a:p>
          <a:p>
            <a:pPr lvl="2" eaLnBrk="1" latinLnBrk="0" hangingPunct="1"/>
            <a:r>
              <a:rPr lang="fr-FR" smtClean="0"/>
              <a:t>Third level</a:t>
            </a:r>
          </a:p>
          <a:p>
            <a:pPr lvl="3" eaLnBrk="1" latinLnBrk="0" hangingPunct="1"/>
            <a:r>
              <a:rPr lang="fr-FR" smtClean="0"/>
              <a:t>Fourth level</a:t>
            </a:r>
          </a:p>
          <a:p>
            <a:pPr lvl="4" eaLnBrk="1" latinLnBrk="0" hangingPunct="1"/>
            <a:r>
              <a:rPr lang="fr-F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Click to edit Master text styles</a:t>
            </a:r>
          </a:p>
          <a:p>
            <a:pPr lvl="1" eaLnBrk="1" latinLnBrk="0" hangingPunct="1"/>
            <a:r>
              <a:rPr lang="fr-FR" smtClean="0"/>
              <a:t>Second level</a:t>
            </a:r>
          </a:p>
          <a:p>
            <a:pPr lvl="2" eaLnBrk="1" latinLnBrk="0" hangingPunct="1"/>
            <a:r>
              <a:rPr lang="fr-FR" smtClean="0"/>
              <a:t>Third level</a:t>
            </a:r>
          </a:p>
          <a:p>
            <a:pPr lvl="3" eaLnBrk="1" latinLnBrk="0" hangingPunct="1"/>
            <a:r>
              <a:rPr lang="fr-FR" smtClean="0"/>
              <a:t>Fourth level</a:t>
            </a:r>
          </a:p>
          <a:p>
            <a:pPr lvl="4" eaLnBrk="1" latinLnBrk="0" hangingPunct="1"/>
            <a:r>
              <a:rPr lang="fr-F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Click to edit Master text styles</a:t>
            </a:r>
          </a:p>
          <a:p>
            <a:pPr lvl="1" eaLnBrk="1" latinLnBrk="0" hangingPunct="1"/>
            <a:r>
              <a:rPr lang="fr-FR" smtClean="0"/>
              <a:t>Second level</a:t>
            </a:r>
          </a:p>
          <a:p>
            <a:pPr lvl="2" eaLnBrk="1" latinLnBrk="0" hangingPunct="1"/>
            <a:r>
              <a:rPr lang="fr-FR" smtClean="0"/>
              <a:t>Third level</a:t>
            </a:r>
          </a:p>
          <a:p>
            <a:pPr lvl="3" eaLnBrk="1" latinLnBrk="0" hangingPunct="1"/>
            <a:r>
              <a:rPr lang="fr-FR" smtClean="0"/>
              <a:t>Fourth level</a:t>
            </a:r>
          </a:p>
          <a:p>
            <a:pPr lvl="4" eaLnBrk="1" latinLnBrk="0" hangingPunct="1"/>
            <a:r>
              <a:rPr lang="fr-F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Click to edit Master text styles</a:t>
            </a:r>
          </a:p>
          <a:p>
            <a:pPr lvl="1" eaLnBrk="1" latinLnBrk="0" hangingPunct="1"/>
            <a:r>
              <a:rPr lang="fr-FR" smtClean="0"/>
              <a:t>Second level</a:t>
            </a:r>
          </a:p>
          <a:p>
            <a:pPr lvl="2" eaLnBrk="1" latinLnBrk="0" hangingPunct="1"/>
            <a:r>
              <a:rPr lang="fr-FR" smtClean="0"/>
              <a:t>Third level</a:t>
            </a:r>
          </a:p>
          <a:p>
            <a:pPr lvl="3" eaLnBrk="1" latinLnBrk="0" hangingPunct="1"/>
            <a:r>
              <a:rPr lang="fr-FR" smtClean="0"/>
              <a:t>Fourth level</a:t>
            </a:r>
          </a:p>
          <a:p>
            <a:pPr lvl="4" eaLnBrk="1" latinLnBrk="0" hangingPunct="1"/>
            <a:r>
              <a:rPr lang="fr-F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Click to edit Master text styles</a:t>
            </a:r>
          </a:p>
          <a:p>
            <a:pPr lvl="1" eaLnBrk="1" latinLnBrk="0" hangingPunct="1"/>
            <a:r>
              <a:rPr lang="fr-FR" smtClean="0"/>
              <a:t>Second level</a:t>
            </a:r>
          </a:p>
          <a:p>
            <a:pPr lvl="2" eaLnBrk="1" latinLnBrk="0" hangingPunct="1"/>
            <a:r>
              <a:rPr lang="fr-FR" smtClean="0"/>
              <a:t>Third level</a:t>
            </a:r>
          </a:p>
          <a:p>
            <a:pPr lvl="3" eaLnBrk="1" latinLnBrk="0" hangingPunct="1"/>
            <a:r>
              <a:rPr lang="fr-FR" smtClean="0"/>
              <a:t>Fourth level</a:t>
            </a:r>
          </a:p>
          <a:p>
            <a:pPr lvl="4" eaLnBrk="1" latinLnBrk="0" hangingPunct="1"/>
            <a:r>
              <a:rPr lang="fr-F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Click to edit Master text styles</a:t>
            </a:r>
          </a:p>
          <a:p>
            <a:pPr lvl="1" eaLnBrk="1" latinLnBrk="0" hangingPunct="1"/>
            <a:r>
              <a:rPr lang="fr-FR" smtClean="0"/>
              <a:t>Second level</a:t>
            </a:r>
          </a:p>
          <a:p>
            <a:pPr lvl="2" eaLnBrk="1" latinLnBrk="0" hangingPunct="1"/>
            <a:r>
              <a:rPr lang="fr-FR" smtClean="0"/>
              <a:t>Third level</a:t>
            </a:r>
          </a:p>
          <a:p>
            <a:pPr lvl="3" eaLnBrk="1" latinLnBrk="0" hangingPunct="1"/>
            <a:r>
              <a:rPr lang="fr-FR" smtClean="0"/>
              <a:t>Fourth level</a:t>
            </a:r>
          </a:p>
          <a:p>
            <a:pPr lvl="4" eaLnBrk="1" latinLnBrk="0" hangingPunct="1"/>
            <a:r>
              <a:rPr lang="fr-F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Click to edit Master text styles</a:t>
            </a:r>
          </a:p>
          <a:p>
            <a:pPr lvl="1" eaLnBrk="1" latinLnBrk="0" hangingPunct="1"/>
            <a:r>
              <a:rPr lang="fr-FR" smtClean="0"/>
              <a:t>Second level</a:t>
            </a:r>
          </a:p>
          <a:p>
            <a:pPr lvl="2" eaLnBrk="1" latinLnBrk="0" hangingPunct="1"/>
            <a:r>
              <a:rPr lang="fr-FR" smtClean="0"/>
              <a:t>Third level</a:t>
            </a:r>
          </a:p>
          <a:p>
            <a:pPr lvl="3" eaLnBrk="1" latinLnBrk="0" hangingPunct="1"/>
            <a:r>
              <a:rPr lang="fr-FR" smtClean="0"/>
              <a:t>Fourth level</a:t>
            </a:r>
          </a:p>
          <a:p>
            <a:pPr lvl="4" eaLnBrk="1" latinLnBrk="0" hangingPunct="1"/>
            <a:r>
              <a:rPr lang="fr-F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r-FR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Click to edit Master text styles</a:t>
            </a:r>
          </a:p>
          <a:p>
            <a:pPr lvl="1" eaLnBrk="1" latinLnBrk="0" hangingPunct="1"/>
            <a:r>
              <a:rPr kumimoji="0" lang="fr-FR" smtClean="0"/>
              <a:t>Second level</a:t>
            </a:r>
          </a:p>
          <a:p>
            <a:pPr lvl="2" eaLnBrk="1" latinLnBrk="0" hangingPunct="1"/>
            <a:r>
              <a:rPr kumimoji="0" lang="fr-FR" smtClean="0"/>
              <a:t>Third level</a:t>
            </a:r>
          </a:p>
          <a:p>
            <a:pPr lvl="3" eaLnBrk="1" latinLnBrk="0" hangingPunct="1"/>
            <a:r>
              <a:rPr kumimoji="0" lang="fr-FR" smtClean="0"/>
              <a:t>Fourth level</a:t>
            </a:r>
          </a:p>
          <a:p>
            <a:pPr lvl="4" eaLnBrk="1" latinLnBrk="0" hangingPunct="1"/>
            <a:r>
              <a:rPr kumimoji="0" lang="fr-F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4D9EA74A-A405-1F4F-94AE-E13A38935AD0}" type="datetimeFigureOut">
              <a:rPr lang="en-US" smtClean="0"/>
              <a:pPr/>
              <a:t>07/02/13</a:t>
            </a:fld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259DFC5-BD46-514D-8A86-56670B08A53A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outils d’intégration continue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85800"/>
          </a:xfrm>
        </p:spPr>
        <p:txBody>
          <a:bodyPr/>
          <a:lstStyle/>
          <a:p>
            <a:r>
              <a:rPr lang="fr-FR" dirty="0" smtClean="0"/>
              <a:t>ANTOINE Sébastien – IR3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Apache Continuum</a:t>
            </a:r>
          </a:p>
          <a:p>
            <a:r>
              <a:rPr lang="fr-FR" dirty="0" smtClean="0"/>
              <a:t>Hudson/Jenkins</a:t>
            </a:r>
          </a:p>
          <a:p>
            <a:r>
              <a:rPr lang="fr-FR" dirty="0" smtClean="0"/>
              <a:t>Vulcan</a:t>
            </a:r>
          </a:p>
          <a:p>
            <a:r>
              <a:rPr lang="fr-FR" dirty="0" err="1" smtClean="0"/>
              <a:t>Tinderbox</a:t>
            </a:r>
            <a:endParaRPr lang="fr-FR" dirty="0" smtClean="0"/>
          </a:p>
          <a:p>
            <a:r>
              <a:rPr lang="fr-FR" dirty="0" err="1" smtClean="0"/>
              <a:t>CruiseControl</a:t>
            </a:r>
            <a:r>
              <a:rPr lang="fr-FR" dirty="0" smtClean="0"/>
              <a:t> +(.NET)</a:t>
            </a:r>
          </a:p>
          <a:p>
            <a:r>
              <a:rPr lang="fr-FR" dirty="0" err="1" smtClean="0"/>
              <a:t>Bamboo</a:t>
            </a:r>
            <a:r>
              <a:rPr lang="fr-FR" dirty="0" smtClean="0"/>
              <a:t> (</a:t>
            </a:r>
            <a:r>
              <a:rPr lang="fr-FR" dirty="0" err="1" smtClean="0"/>
              <a:t>cloud</a:t>
            </a:r>
            <a:r>
              <a:rPr lang="fr-FR" dirty="0" smtClean="0"/>
              <a:t> solution)</a:t>
            </a:r>
          </a:p>
          <a:p>
            <a:r>
              <a:rPr lang="fr-FR" dirty="0" smtClean="0"/>
              <a:t>Et bien d’autres…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Quelques outils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ntinuu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057400"/>
            <a:ext cx="6013258" cy="2381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Dashboard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828800"/>
            <a:ext cx="7620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Se limite à un SCM</a:t>
            </a:r>
          </a:p>
          <a:p>
            <a:r>
              <a:rPr lang="fr-FR" dirty="0" smtClean="0"/>
              <a:t>Pas d’import depuis la source locale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Configuration jobs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Ergonomie légère</a:t>
            </a:r>
          </a:p>
          <a:p>
            <a:r>
              <a:rPr lang="fr-FR" dirty="0" smtClean="0"/>
              <a:t>Fonctionnalités limités comparé aux autres</a:t>
            </a:r>
          </a:p>
          <a:p>
            <a:r>
              <a:rPr lang="fr-FR" dirty="0" smtClean="0"/>
              <a:t>Communauté assez pauvre en plugins</a:t>
            </a:r>
          </a:p>
          <a:p>
            <a:r>
              <a:rPr lang="fr-FR" dirty="0" smtClean="0"/>
              <a:t>Configuration par fichier </a:t>
            </a:r>
            <a:r>
              <a:rPr lang="fr-FR" dirty="0" err="1" smtClean="0"/>
              <a:t>xml</a:t>
            </a:r>
            <a:r>
              <a:rPr lang="fr-FR" dirty="0" smtClean="0"/>
              <a:t> et non IHM</a:t>
            </a:r>
          </a:p>
          <a:p>
            <a:r>
              <a:rPr lang="fr-FR" dirty="0" smtClean="0"/>
              <a:t>Possibilité de créer des </a:t>
            </a:r>
            <a:r>
              <a:rPr lang="fr-FR" dirty="0" err="1" smtClean="0"/>
              <a:t>templates</a:t>
            </a:r>
            <a:r>
              <a:rPr lang="fr-FR" dirty="0" smtClean="0"/>
              <a:t> de </a:t>
            </a:r>
            <a:r>
              <a:rPr lang="fr-FR" dirty="0" err="1" smtClean="0"/>
              <a:t>builds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Utilisation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Jenkins</a:t>
            </a:r>
            <a:endParaRPr lang="fr-FR" dirty="0"/>
          </a:p>
        </p:txBody>
      </p:sp>
      <p:pic>
        <p:nvPicPr>
          <p:cNvPr id="5" name="Picture 4" descr="jenkins-c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3792" y="1843864"/>
            <a:ext cx="2296415" cy="3170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Hudson 2008 (2011 </a:t>
            </a:r>
            <a:r>
              <a:rPr lang="fr-FR" dirty="0" err="1" smtClean="0"/>
              <a:t>fork</a:t>
            </a:r>
            <a:r>
              <a:rPr lang="fr-FR" dirty="0" smtClean="0"/>
              <a:t> Jenkins)</a:t>
            </a:r>
          </a:p>
          <a:p>
            <a:endParaRPr lang="fr-FR" dirty="0" smtClean="0"/>
          </a:p>
          <a:p>
            <a:r>
              <a:rPr lang="fr-FR" dirty="0" smtClean="0"/>
              <a:t>Répondre au besoin :</a:t>
            </a:r>
          </a:p>
          <a:p>
            <a:pPr lvl="3"/>
            <a:r>
              <a:rPr lang="fr-FR" dirty="0" smtClean="0"/>
              <a:t>Automatisation de tests</a:t>
            </a:r>
          </a:p>
          <a:p>
            <a:pPr lvl="3"/>
            <a:r>
              <a:rPr lang="fr-FR" dirty="0" smtClean="0"/>
              <a:t>Historisations des </a:t>
            </a:r>
            <a:r>
              <a:rPr lang="fr-FR" dirty="0" err="1" smtClean="0"/>
              <a:t>builds</a:t>
            </a:r>
            <a:endParaRPr lang="fr-FR" dirty="0" smtClean="0"/>
          </a:p>
          <a:p>
            <a:pPr lvl="3"/>
            <a:r>
              <a:rPr lang="fr-FR" dirty="0" smtClean="0"/>
              <a:t>Accessible pour tous</a:t>
            </a:r>
          </a:p>
          <a:p>
            <a:pPr lvl="3"/>
            <a:r>
              <a:rPr lang="fr-FR" dirty="0" smtClean="0"/>
              <a:t>Contrôle avec SCM</a:t>
            </a:r>
          </a:p>
          <a:p>
            <a:pPr lvl="3"/>
            <a:endParaRPr lang="fr-FR" dirty="0" smtClean="0"/>
          </a:p>
          <a:p>
            <a:r>
              <a:rPr lang="fr-FR" dirty="0" smtClean="0"/>
              <a:t>Le plus répandu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origines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Standalone</a:t>
            </a:r>
            <a:r>
              <a:rPr lang="fr-FR" dirty="0" smtClean="0"/>
              <a:t> (Master)</a:t>
            </a:r>
          </a:p>
          <a:p>
            <a:r>
              <a:rPr lang="fr-FR" dirty="0" smtClean="0"/>
              <a:t>Distribuée (Slave: </a:t>
            </a:r>
            <a:r>
              <a:rPr lang="fr-FR" dirty="0" err="1" smtClean="0"/>
              <a:t>load</a:t>
            </a:r>
            <a:r>
              <a:rPr lang="fr-FR" dirty="0" smtClean="0"/>
              <a:t> </a:t>
            </a:r>
            <a:r>
              <a:rPr lang="fr-FR" dirty="0" err="1" smtClean="0"/>
              <a:t>balancing</a:t>
            </a:r>
            <a:r>
              <a:rPr lang="fr-FR" dirty="0" smtClean="0"/>
              <a:t>) </a:t>
            </a:r>
            <a:endParaRPr lang="en-US" dirty="0" smtClean="0"/>
          </a:p>
          <a:p>
            <a:r>
              <a:rPr lang="en-US" dirty="0" smtClean="0"/>
              <a:t>Simple </a:t>
            </a:r>
            <a:r>
              <a:rPr lang="en-US" dirty="0" err="1" smtClean="0"/>
              <a:t>commande</a:t>
            </a:r>
            <a:r>
              <a:rPr lang="en-US" dirty="0" smtClean="0"/>
              <a:t> :java –jar </a:t>
            </a:r>
            <a:r>
              <a:rPr lang="en-US" dirty="0" err="1" smtClean="0"/>
              <a:t>jenkins.war</a:t>
            </a:r>
            <a:endParaRPr lang="en-US" dirty="0" smtClean="0"/>
          </a:p>
          <a:p>
            <a:r>
              <a:rPr lang="en-US" dirty="0" smtClean="0"/>
              <a:t>Tomcat : import ok</a:t>
            </a:r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Installation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Dashboard</a:t>
            </a:r>
            <a:endParaRPr lang="fr-FR" dirty="0"/>
          </a:p>
        </p:txBody>
      </p:sp>
      <p:pic>
        <p:nvPicPr>
          <p:cNvPr id="4" name="Picture 3" descr="Capture d’écran 2012-11-25 à 23.01.2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941938"/>
            <a:ext cx="8077200" cy="29741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</a:t>
            </a:r>
            <a:r>
              <a:rPr lang="en-US" smtClean="0"/>
              <a:t>-</a:t>
            </a:r>
            <a:r>
              <a:rPr lang="en-US" smtClean="0"/>
              <a:t>Style</a:t>
            </a:r>
            <a:endParaRPr lang="en-US" dirty="0" smtClean="0"/>
          </a:p>
          <a:p>
            <a:r>
              <a:rPr lang="en-US" dirty="0" smtClean="0"/>
              <a:t>Maven </a:t>
            </a:r>
          </a:p>
          <a:p>
            <a:r>
              <a:rPr lang="en-US" dirty="0" smtClean="0"/>
              <a:t>Monitoring </a:t>
            </a:r>
          </a:p>
          <a:p>
            <a:r>
              <a:rPr lang="en-US" dirty="0" smtClean="0"/>
              <a:t>Multi-Project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mtClean="0"/>
              <a:t>Configuration jobs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Le Concept :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Définition</a:t>
            </a:r>
          </a:p>
          <a:p>
            <a:r>
              <a:rPr lang="fr-FR" dirty="0" smtClean="0"/>
              <a:t>Comparaison Intégration/Intégration Continue</a:t>
            </a:r>
          </a:p>
          <a:p>
            <a:r>
              <a:rPr lang="fr-FR" dirty="0" smtClean="0"/>
              <a:t>Architecture</a:t>
            </a:r>
          </a:p>
          <a:p>
            <a:r>
              <a:rPr lang="fr-FR" dirty="0" smtClean="0"/>
              <a:t>Fonctionnement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Quelques outils :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Apache Continuum</a:t>
            </a:r>
          </a:p>
          <a:p>
            <a:r>
              <a:rPr lang="fr-FR" dirty="0" smtClean="0"/>
              <a:t>Volcan</a:t>
            </a:r>
          </a:p>
          <a:p>
            <a:r>
              <a:rPr lang="fr-FR" dirty="0" smtClean="0"/>
              <a:t>Jenkins</a:t>
            </a:r>
          </a:p>
          <a:p>
            <a:pPr>
              <a:buNone/>
            </a:pPr>
            <a:endParaRPr lang="fr-F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Création d’un job</a:t>
            </a:r>
            <a:endParaRPr lang="fr-FR" dirty="0"/>
          </a:p>
        </p:txBody>
      </p:sp>
      <p:pic>
        <p:nvPicPr>
          <p:cNvPr id="4" name="Picture 3" descr="Capture d’écran 2012-11-25 à 23.00.1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8229600" cy="52330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fr-FR" dirty="0" smtClean="0"/>
              <a:t>Prise en main assez rapide</a:t>
            </a:r>
          </a:p>
          <a:p>
            <a:r>
              <a:rPr lang="fr-FR" dirty="0" smtClean="0"/>
              <a:t>Bon Indicateurs</a:t>
            </a:r>
          </a:p>
          <a:p>
            <a:r>
              <a:rPr lang="fr-FR" dirty="0" smtClean="0"/>
              <a:t>Utilisation facile des modules complémentaires</a:t>
            </a:r>
          </a:p>
          <a:p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Utilisation</a:t>
            </a:r>
            <a:endParaRPr lang="fr-FR" dirty="0"/>
          </a:p>
        </p:txBody>
      </p:sp>
      <p:pic>
        <p:nvPicPr>
          <p:cNvPr id="4" name="Picture 3" descr="Capture d’écran 2012-11-25 à 23.08.3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7600"/>
            <a:ext cx="7084453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Installation automatique via Jenkins</a:t>
            </a:r>
          </a:p>
          <a:p>
            <a:r>
              <a:rPr lang="fr-FR" dirty="0" smtClean="0"/>
              <a:t>Possibilité de créer ses propre plugin:</a:t>
            </a:r>
          </a:p>
          <a:p>
            <a:pPr lvl="1"/>
            <a:r>
              <a:rPr lang="fr-FR" dirty="0" smtClean="0"/>
              <a:t>Récupérer les source sur </a:t>
            </a:r>
            <a:r>
              <a:rPr lang="fr-FR" dirty="0" err="1" smtClean="0"/>
              <a:t>Maven</a:t>
            </a:r>
            <a:endParaRPr lang="fr-FR" dirty="0" smtClean="0"/>
          </a:p>
          <a:p>
            <a:pPr lvl="1"/>
            <a:r>
              <a:rPr lang="fr-FR" dirty="0" smtClean="0"/>
              <a:t>Générer son plugin sous Java + </a:t>
            </a:r>
            <a:r>
              <a:rPr lang="fr-FR" dirty="0" err="1" smtClean="0"/>
              <a:t>Pom.xml</a:t>
            </a:r>
            <a:endParaRPr lang="fr-FR" dirty="0" smtClean="0"/>
          </a:p>
          <a:p>
            <a:pPr lvl="1"/>
            <a:r>
              <a:rPr lang="fr-FR" dirty="0" smtClean="0"/>
              <a:t>Configurer son </a:t>
            </a:r>
            <a:r>
              <a:rPr lang="fr-FR" dirty="0" err="1" smtClean="0"/>
              <a:t>context.xml</a:t>
            </a:r>
            <a:endParaRPr lang="fr-FR" dirty="0" smtClean="0"/>
          </a:p>
          <a:p>
            <a:pPr lvl="1"/>
            <a:endParaRPr lang="fr-FR" dirty="0" smtClean="0"/>
          </a:p>
          <a:p>
            <a:pPr lvl="1">
              <a:buNone/>
            </a:pPr>
            <a:r>
              <a:rPr lang="fr-FR" dirty="0" smtClean="0"/>
              <a:t>Plus d’info: </a:t>
            </a:r>
            <a:r>
              <a:rPr lang="fr-FR" dirty="0" err="1" smtClean="0"/>
              <a:t>https://wiki.jenkins-ci.org/display/JENKINS/Plugin+tutorial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plugins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Nombreux plugins: (Scripts, LDAP …)</a:t>
            </a:r>
          </a:p>
          <a:p>
            <a:r>
              <a:rPr lang="fr-FR" dirty="0" smtClean="0"/>
              <a:t>Communauté très actives</a:t>
            </a:r>
          </a:p>
          <a:p>
            <a:pPr>
              <a:buNone/>
            </a:pPr>
            <a:endParaRPr lang="fr-F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plugins</a:t>
            </a:r>
            <a:endParaRPr lang="fr-FR" dirty="0"/>
          </a:p>
        </p:txBody>
      </p:sp>
      <p:pic>
        <p:nvPicPr>
          <p:cNvPr id="4" name="Picture 3" descr="Capture d’écran 2012-11-25 à 22.58.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327" y="3000771"/>
            <a:ext cx="7469873" cy="3829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pture d’écran 2012-11-25 à 16.46.5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438400"/>
            <a:ext cx="5741106" cy="1504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Fichier </a:t>
            </a:r>
            <a:r>
              <a:rPr lang="fr-FR" dirty="0" err="1" smtClean="0"/>
              <a:t>War</a:t>
            </a:r>
            <a:r>
              <a:rPr lang="fr-FR" dirty="0" smtClean="0"/>
              <a:t> dans un serveur J2EE</a:t>
            </a:r>
          </a:p>
          <a:p>
            <a:r>
              <a:rPr lang="fr-FR" dirty="0" smtClean="0"/>
              <a:t>Import par </a:t>
            </a:r>
            <a:r>
              <a:rPr lang="fr-FR" dirty="0" err="1" smtClean="0"/>
              <a:t>app</a:t>
            </a:r>
            <a:r>
              <a:rPr lang="fr-FR" dirty="0" smtClean="0"/>
              <a:t> manager de </a:t>
            </a:r>
            <a:r>
              <a:rPr lang="fr-FR" dirty="0" err="1" smtClean="0"/>
              <a:t>tomcat</a:t>
            </a:r>
            <a:r>
              <a:rPr lang="fr-FR" dirty="0" smtClean="0"/>
              <a:t> : ok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Installation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Dashboard</a:t>
            </a:r>
            <a:endParaRPr lang="fr-FR" dirty="0"/>
          </a:p>
        </p:txBody>
      </p:sp>
      <p:pic>
        <p:nvPicPr>
          <p:cNvPr id="4" name="Picture 3" descr="Capture d’écran 2012-11-25 à 23.02.2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98913"/>
            <a:ext cx="8382000" cy="2805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Création d’un job</a:t>
            </a:r>
            <a:endParaRPr lang="fr-FR" dirty="0"/>
          </a:p>
        </p:txBody>
      </p:sp>
      <p:pic>
        <p:nvPicPr>
          <p:cNvPr id="4" name="Picture 3" descr="Capture d’écran 2012-11-25 à 22.52.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417638"/>
            <a:ext cx="6324600" cy="4975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Quelques bug présent</a:t>
            </a:r>
          </a:p>
          <a:p>
            <a:r>
              <a:rPr lang="fr-FR" dirty="0" smtClean="0"/>
              <a:t>Pas très intuitif au niveau de la navigation</a:t>
            </a:r>
          </a:p>
          <a:p>
            <a:r>
              <a:rPr lang="fr-FR" dirty="0" smtClean="0"/>
              <a:t>Configuration via IHM limitée (gestion JRE)</a:t>
            </a:r>
          </a:p>
          <a:p>
            <a:r>
              <a:rPr lang="fr-FR" dirty="0" smtClean="0"/>
              <a:t>Pas de gestion fine du </a:t>
            </a:r>
            <a:r>
              <a:rPr lang="fr-FR" dirty="0" err="1" smtClean="0"/>
              <a:t>scheduler</a:t>
            </a:r>
            <a:endParaRPr lang="fr-FR" dirty="0" smtClean="0"/>
          </a:p>
          <a:p>
            <a:r>
              <a:rPr lang="fr-FR" dirty="0" smtClean="0"/>
              <a:t>Plugin par import manuel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Résumé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Dashboard assez similaires</a:t>
            </a:r>
          </a:p>
          <a:p>
            <a:r>
              <a:rPr lang="fr-FR" dirty="0" smtClean="0"/>
              <a:t>Nécessite maintenance de la plateforme</a:t>
            </a:r>
          </a:p>
          <a:p>
            <a:r>
              <a:rPr lang="fr-FR" dirty="0" smtClean="0"/>
              <a:t>Nécessite d’avoir des normes:</a:t>
            </a:r>
          </a:p>
          <a:p>
            <a:pPr lvl="1"/>
            <a:r>
              <a:rPr lang="fr-FR" dirty="0" smtClean="0"/>
              <a:t>Création de jobs</a:t>
            </a:r>
          </a:p>
          <a:p>
            <a:pPr lvl="1"/>
            <a:r>
              <a:rPr lang="fr-FR" dirty="0" err="1" smtClean="0"/>
              <a:t>Reporting</a:t>
            </a:r>
            <a:endParaRPr lang="fr-FR" dirty="0" smtClean="0"/>
          </a:p>
          <a:p>
            <a:pPr lvl="1"/>
            <a:r>
              <a:rPr lang="fr-FR" dirty="0" smtClean="0"/>
              <a:t>Utilisation de </a:t>
            </a:r>
            <a:r>
              <a:rPr lang="fr-FR" dirty="0" err="1" smtClean="0"/>
              <a:t>templates</a:t>
            </a:r>
            <a:r>
              <a:rPr lang="fr-FR" dirty="0" smtClean="0"/>
              <a:t> ou de plugins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Résumé des outils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grationC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950" y="2057400"/>
            <a:ext cx="6642100" cy="44069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B w="114300" prst="artDeco"/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Autofit/>
          </a:bodyPr>
          <a:lstStyle/>
          <a:p>
            <a:r>
              <a:rPr lang="fr-FR" sz="7200" dirty="0" smtClean="0"/>
              <a:t>Le concept</a:t>
            </a:r>
            <a:endParaRPr lang="fr-FR" sz="7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Simple à installer </a:t>
            </a:r>
          </a:p>
          <a:p>
            <a:r>
              <a:rPr lang="fr-FR" dirty="0" smtClean="0"/>
              <a:t>Architecture assez similaire</a:t>
            </a:r>
          </a:p>
          <a:p>
            <a:r>
              <a:rPr lang="fr-FR" dirty="0" smtClean="0"/>
              <a:t>Se distingue par leur communauté</a:t>
            </a:r>
          </a:p>
          <a:p>
            <a:r>
              <a:rPr lang="fr-FR" dirty="0" smtClean="0"/>
              <a:t>Jenkins leader dans le libre.</a:t>
            </a: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des outils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3600" dirty="0" smtClean="0"/>
              <a:t>Uniquement pour le développement ?</a:t>
            </a:r>
          </a:p>
          <a:p>
            <a:pPr>
              <a:buNone/>
            </a:pPr>
            <a:endParaRPr lang="fr-FR" sz="2800" dirty="0" smtClean="0"/>
          </a:p>
          <a:p>
            <a:r>
              <a:rPr lang="fr-FR" sz="2800" dirty="0" smtClean="0"/>
              <a:t>Etendre le concept à des procédures complètes</a:t>
            </a:r>
          </a:p>
          <a:p>
            <a:pPr lvl="1"/>
            <a:r>
              <a:rPr lang="fr-FR" dirty="0" smtClean="0"/>
              <a:t>Administration système</a:t>
            </a:r>
          </a:p>
          <a:p>
            <a:pPr lvl="1"/>
            <a:r>
              <a:rPr lang="fr-FR" dirty="0" smtClean="0"/>
              <a:t>Déploiement de solution de packaging</a:t>
            </a:r>
          </a:p>
          <a:p>
            <a:pPr lvl="1"/>
            <a:r>
              <a:rPr lang="fr-FR" dirty="0" smtClean="0"/>
              <a:t>Exemple HP QTP et </a:t>
            </a:r>
            <a:r>
              <a:rPr lang="fr-FR" dirty="0" err="1" smtClean="0"/>
              <a:t>Quality</a:t>
            </a:r>
            <a:r>
              <a:rPr lang="fr-FR" dirty="0" smtClean="0"/>
              <a:t> Center (Pseudo CI)</a:t>
            </a:r>
          </a:p>
          <a:p>
            <a:pPr lvl="1"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peu plus loin …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Réponse précise à un besoin</a:t>
            </a:r>
          </a:p>
          <a:p>
            <a:r>
              <a:rPr lang="fr-FR" dirty="0" smtClean="0"/>
              <a:t>Fixer ses propres normes</a:t>
            </a:r>
          </a:p>
          <a:p>
            <a:r>
              <a:rPr lang="fr-FR" dirty="0" smtClean="0"/>
              <a:t>Possibilité de </a:t>
            </a:r>
            <a:r>
              <a:rPr lang="fr-FR" dirty="0" err="1" smtClean="0"/>
              <a:t>forker</a:t>
            </a:r>
            <a:r>
              <a:rPr lang="fr-FR" dirty="0" smtClean="0"/>
              <a:t> des projets existants</a:t>
            </a:r>
          </a:p>
          <a:p>
            <a:r>
              <a:rPr lang="fr-FR" dirty="0" smtClean="0"/>
              <a:t>Créer ses propres plugins, (ex: avec Jenkins)</a:t>
            </a:r>
          </a:p>
          <a:p>
            <a:r>
              <a:rPr lang="fr-FR" dirty="0" err="1" smtClean="0"/>
              <a:t>Scheduler,Builder,Logger</a:t>
            </a:r>
            <a:r>
              <a:rPr lang="fr-FR" dirty="0" smtClean="0"/>
              <a:t>, Reporter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Concevoir son propre système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Intégration Continue : concept adopté</a:t>
            </a:r>
          </a:p>
          <a:p>
            <a:r>
              <a:rPr lang="fr-FR" dirty="0" smtClean="0"/>
              <a:t>Jenkins : </a:t>
            </a:r>
          </a:p>
          <a:p>
            <a:pPr lvl="4"/>
            <a:r>
              <a:rPr lang="fr-FR" dirty="0" smtClean="0"/>
              <a:t>Complet</a:t>
            </a:r>
          </a:p>
          <a:p>
            <a:pPr lvl="4"/>
            <a:r>
              <a:rPr lang="fr-FR" dirty="0" smtClean="0"/>
              <a:t>Elaboré</a:t>
            </a:r>
          </a:p>
          <a:p>
            <a:pPr lvl="4"/>
            <a:r>
              <a:rPr lang="fr-FR" dirty="0" smtClean="0"/>
              <a:t>Grande communauté</a:t>
            </a:r>
          </a:p>
          <a:p>
            <a:pPr lvl="4"/>
            <a:r>
              <a:rPr lang="fr-FR" dirty="0" smtClean="0"/>
              <a:t>Plugins</a:t>
            </a:r>
          </a:p>
          <a:p>
            <a:pPr lvl="4"/>
            <a:r>
              <a:rPr lang="fr-FR" dirty="0" smtClean="0"/>
              <a:t>Gratuit</a:t>
            </a:r>
          </a:p>
          <a:p>
            <a:r>
              <a:rPr lang="fr-FR" dirty="0" smtClean="0"/>
              <a:t>Normes de développement</a:t>
            </a:r>
          </a:p>
          <a:p>
            <a:r>
              <a:rPr lang="fr-FR" dirty="0" smtClean="0"/>
              <a:t>Méthodes agiles</a:t>
            </a:r>
          </a:p>
          <a:p>
            <a:r>
              <a:rPr lang="fr-FR" dirty="0" smtClean="0"/>
              <a:t>Implication élevé dans l’administration de l’outil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772400" cy="4191000"/>
          </a:xfrm>
        </p:spPr>
        <p:txBody>
          <a:bodyPr>
            <a:noAutofit/>
          </a:bodyPr>
          <a:lstStyle/>
          <a:p>
            <a:r>
              <a:rPr lang="fr-FR" sz="4400" dirty="0" smtClean="0"/>
              <a:t>Avez vous des questions ?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C’est quoi ?</a:t>
            </a:r>
          </a:p>
          <a:p>
            <a:r>
              <a:rPr lang="fr-FR" sz="2400" dirty="0" smtClean="0"/>
              <a:t>L’art de tester un ensemble de modules, afin d’assurer leur cohésion et de veiller à la stabilité du système</a:t>
            </a:r>
          </a:p>
          <a:p>
            <a:endParaRPr lang="fr-FR" sz="2400" dirty="0" smtClean="0"/>
          </a:p>
          <a:p>
            <a:pPr>
              <a:buNone/>
            </a:pPr>
            <a:r>
              <a:rPr lang="fr-FR" dirty="0" smtClean="0"/>
              <a:t>En bref :</a:t>
            </a:r>
          </a:p>
          <a:p>
            <a:r>
              <a:rPr lang="fr-FR" dirty="0" smtClean="0"/>
              <a:t>Tester à chaque modifications</a:t>
            </a:r>
          </a:p>
          <a:p>
            <a:r>
              <a:rPr lang="fr-FR" dirty="0" smtClean="0"/>
              <a:t>Assurer la non régression</a:t>
            </a:r>
          </a:p>
          <a:p>
            <a:r>
              <a:rPr lang="fr-FR" dirty="0" smtClean="0"/>
              <a:t>Reporter</a:t>
            </a:r>
          </a:p>
          <a:p>
            <a:r>
              <a:rPr lang="fr-FR" dirty="0" smtClean="0"/>
              <a:t>De manière automatisée 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Gagner du temps</a:t>
            </a:r>
          </a:p>
          <a:p>
            <a:r>
              <a:rPr lang="fr-FR" dirty="0" smtClean="0"/>
              <a:t>Gagner de l’argent</a:t>
            </a:r>
          </a:p>
          <a:p>
            <a:r>
              <a:rPr lang="fr-FR" dirty="0" smtClean="0"/>
              <a:t>Produire avec une meilleure qualité</a:t>
            </a:r>
          </a:p>
          <a:p>
            <a:r>
              <a:rPr lang="fr-FR" dirty="0" smtClean="0"/>
              <a:t>Anticiper les erreurs de conception avant la mise en production</a:t>
            </a:r>
          </a:p>
          <a:p>
            <a:r>
              <a:rPr lang="fr-FR" dirty="0" smtClean="0"/>
              <a:t>Avoir une meilleur vision du projet</a:t>
            </a:r>
          </a:p>
          <a:p>
            <a:r>
              <a:rPr lang="fr-FR" dirty="0" smtClean="0">
                <a:latin typeface="Calibri" charset="0"/>
              </a:rPr>
              <a:t>Réactivité face aux changements</a:t>
            </a:r>
            <a:endParaRPr lang="fr-FR" dirty="0" smtClean="0"/>
          </a:p>
          <a:p>
            <a:r>
              <a:rPr lang="fr-FR" dirty="0" smtClean="0"/>
              <a:t>Idéal avec SCRUM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quoi ça sert ?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Intégration : on code tout, puis on teste tout.</a:t>
            </a:r>
          </a:p>
          <a:p>
            <a:r>
              <a:rPr lang="fr-FR" sz="2000" dirty="0" smtClean="0"/>
              <a:t>Intégration continue : on code, on commit, on intègre…</a:t>
            </a:r>
          </a:p>
          <a:p>
            <a:endParaRPr lang="fr-FR" sz="20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Intégration classique :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Intégration continue :</a:t>
            </a:r>
            <a:endParaRPr lang="fr-FR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Intégration/Intégration Continue</a:t>
            </a:r>
            <a:endParaRPr lang="fr-FR" dirty="0"/>
          </a:p>
        </p:txBody>
      </p:sp>
      <p:sp>
        <p:nvSpPr>
          <p:cNvPr id="4" name="Pentagon 3"/>
          <p:cNvSpPr/>
          <p:nvPr/>
        </p:nvSpPr>
        <p:spPr>
          <a:xfrm>
            <a:off x="1143000" y="4754563"/>
            <a:ext cx="7162800" cy="609600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Développement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Pentagon 4"/>
          <p:cNvSpPr/>
          <p:nvPr/>
        </p:nvSpPr>
        <p:spPr>
          <a:xfrm>
            <a:off x="1143000" y="5516563"/>
            <a:ext cx="7162800" cy="609600"/>
          </a:xfrm>
          <a:prstGeom prst="homePlat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Intégration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4572000" y="3535363"/>
            <a:ext cx="3733800" cy="609600"/>
          </a:xfrm>
          <a:prstGeom prst="homePlat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Intégration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1143000" y="3535363"/>
            <a:ext cx="3962400" cy="609600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Développement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Architecture</a:t>
            </a:r>
            <a:endParaRPr lang="fr-FR" dirty="0"/>
          </a:p>
        </p:txBody>
      </p:sp>
      <p:pic>
        <p:nvPicPr>
          <p:cNvPr id="3" name="Picture 2" descr="archi-I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1824037"/>
            <a:ext cx="6477000" cy="3209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S’appuie :</a:t>
            </a:r>
          </a:p>
          <a:p>
            <a:r>
              <a:rPr lang="fr-FR" dirty="0" err="1" smtClean="0"/>
              <a:t>Scheduler</a:t>
            </a:r>
            <a:r>
              <a:rPr lang="fr-FR" dirty="0" smtClean="0"/>
              <a:t> de Jobs</a:t>
            </a:r>
          </a:p>
          <a:p>
            <a:r>
              <a:rPr lang="fr-FR" dirty="0" smtClean="0"/>
              <a:t>Jobs</a:t>
            </a:r>
          </a:p>
          <a:p>
            <a:r>
              <a:rPr lang="fr-FR" dirty="0" err="1" smtClean="0"/>
              <a:t>Builder</a:t>
            </a:r>
            <a:endParaRPr lang="fr-FR" dirty="0" smtClean="0"/>
          </a:p>
          <a:p>
            <a:r>
              <a:rPr lang="fr-FR" dirty="0" err="1" smtClean="0"/>
              <a:t>Logger</a:t>
            </a:r>
            <a:endParaRPr lang="fr-FR" dirty="0" smtClean="0"/>
          </a:p>
          <a:p>
            <a:r>
              <a:rPr lang="fr-FR" dirty="0" smtClean="0"/>
              <a:t>Reporter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caractéristiques d’ un outil</a:t>
            </a:r>
            <a:endParaRPr lang="fr-FR" dirty="0"/>
          </a:p>
        </p:txBody>
      </p:sp>
      <p:grpSp>
        <p:nvGrpSpPr>
          <p:cNvPr id="8" name="Group 7"/>
          <p:cNvGrpSpPr/>
          <p:nvPr/>
        </p:nvGrpSpPr>
        <p:grpSpPr>
          <a:xfrm>
            <a:off x="4489187" y="1815409"/>
            <a:ext cx="1696403" cy="1696403"/>
            <a:chOff x="0" y="2653348"/>
            <a:chExt cx="1696403" cy="1696403"/>
          </a:xfrm>
          <a:scene3d>
            <a:camera prst="orthographicFront"/>
            <a:lightRig rig="threePt" dir="t"/>
          </a:scene3d>
        </p:grpSpPr>
        <p:sp>
          <p:nvSpPr>
            <p:cNvPr id="9" name="Rounded Rectangle 8"/>
            <p:cNvSpPr/>
            <p:nvPr/>
          </p:nvSpPr>
          <p:spPr>
            <a:xfrm>
              <a:off x="0" y="2653348"/>
              <a:ext cx="1696403" cy="1696403"/>
            </a:xfrm>
            <a:prstGeom prst="roundRect">
              <a:avLst/>
            </a:prstGeom>
            <a:solidFill>
              <a:srgbClr val="FF0000"/>
            </a:solidFill>
            <a:sp3d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82812" y="2736160"/>
              <a:ext cx="1530779" cy="15307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kern="1200" dirty="0" smtClean="0"/>
                <a:t>Gestionnaire de tests</a:t>
              </a:r>
              <a:endParaRPr lang="fr-FR" sz="20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629400" y="1815409"/>
            <a:ext cx="1696403" cy="1696403"/>
            <a:chOff x="1987813" y="2583760"/>
            <a:chExt cx="1696403" cy="1696403"/>
          </a:xfr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1987813" y="2583760"/>
              <a:ext cx="1696403" cy="1696403"/>
            </a:xfrm>
            <a:prstGeom prst="roundRect">
              <a:avLst/>
            </a:prstGeom>
            <a:grpFill/>
            <a:sp3d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2070625" y="2666572"/>
              <a:ext cx="1530779" cy="153077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kern="1200" dirty="0" smtClean="0"/>
                <a:t>Gestionnaire de  </a:t>
              </a:r>
              <a:r>
                <a:rPr lang="fr-FR" sz="2000" dirty="0" err="1" smtClean="0"/>
                <a:t>b</a:t>
              </a:r>
              <a:r>
                <a:rPr lang="fr-FR" sz="2000" kern="1200" dirty="0" err="1" smtClean="0"/>
                <a:t>uilds</a:t>
              </a:r>
              <a:endParaRPr lang="fr-FR" sz="2000" kern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06375" y="3886200"/>
            <a:ext cx="1696403" cy="1696403"/>
            <a:chOff x="0" y="2653348"/>
            <a:chExt cx="1696403" cy="1696403"/>
          </a:xfrm>
          <a:solidFill>
            <a:schemeClr val="accent5"/>
          </a:solidFill>
          <a:scene3d>
            <a:camera prst="orthographicFront"/>
            <a:lightRig rig="threePt" dir="t"/>
          </a:scene3d>
        </p:grpSpPr>
        <p:sp>
          <p:nvSpPr>
            <p:cNvPr id="15" name="Rounded Rectangle 14"/>
            <p:cNvSpPr/>
            <p:nvPr/>
          </p:nvSpPr>
          <p:spPr>
            <a:xfrm>
              <a:off x="0" y="2653348"/>
              <a:ext cx="1696403" cy="1696403"/>
            </a:xfrm>
            <a:prstGeom prst="roundRect">
              <a:avLst/>
            </a:prstGeom>
            <a:grpFill/>
            <a:sp3d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unded Rectangle 4"/>
            <p:cNvSpPr/>
            <p:nvPr/>
          </p:nvSpPr>
          <p:spPr>
            <a:xfrm>
              <a:off x="82812" y="2736160"/>
              <a:ext cx="1530779" cy="153077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kern="1200" dirty="0" smtClean="0"/>
                <a:t>Gestionnaire de SCM</a:t>
              </a:r>
              <a:endParaRPr lang="fr-FR" sz="20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629400" y="3886200"/>
            <a:ext cx="1696403" cy="1696403"/>
            <a:chOff x="0" y="2653348"/>
            <a:chExt cx="1696403" cy="1696403"/>
          </a:xfrm>
          <a:scene3d>
            <a:camera prst="orthographicFront"/>
            <a:lightRig rig="threePt" dir="t"/>
          </a:scene3d>
        </p:grpSpPr>
        <p:sp>
          <p:nvSpPr>
            <p:cNvPr id="18" name="Rounded Rectangle 17"/>
            <p:cNvSpPr/>
            <p:nvPr/>
          </p:nvSpPr>
          <p:spPr>
            <a:xfrm>
              <a:off x="0" y="2653348"/>
              <a:ext cx="1696403" cy="1696403"/>
            </a:xfrm>
            <a:prstGeom prst="roundRect">
              <a:avLst/>
            </a:prstGeom>
            <a:solidFill>
              <a:srgbClr val="529739"/>
            </a:solidFill>
            <a:sp3d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82812" y="2736160"/>
              <a:ext cx="1530779" cy="15307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kern="1200" dirty="0" smtClean="0"/>
                <a:t>Gestionnaire de log</a:t>
              </a:r>
              <a:endParaRPr lang="fr-FR" sz="2000" kern="1200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Processus</a:t>
            </a:r>
            <a:r>
              <a:rPr lang="en-US" dirty="0" smtClean="0"/>
              <a:t> </a:t>
            </a:r>
            <a:r>
              <a:rPr lang="en-US" dirty="0" err="1" smtClean="0"/>
              <a:t>d’intégration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Compose un </a:t>
            </a:r>
            <a:r>
              <a:rPr lang="en-US" dirty="0" err="1" smtClean="0"/>
              <a:t>projet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plusieurs</a:t>
            </a:r>
            <a:endParaRPr lang="en-US" dirty="0" smtClean="0"/>
          </a:p>
          <a:p>
            <a:r>
              <a:rPr lang="en-US" dirty="0" smtClean="0"/>
              <a:t>Module </a:t>
            </a:r>
            <a:r>
              <a:rPr lang="en-US" dirty="0" err="1" smtClean="0"/>
              <a:t>joué</a:t>
            </a:r>
            <a:r>
              <a:rPr lang="en-US" dirty="0" smtClean="0"/>
              <a:t> </a:t>
            </a:r>
            <a:r>
              <a:rPr lang="en-US" dirty="0" err="1" smtClean="0"/>
              <a:t>toujours</a:t>
            </a:r>
            <a:r>
              <a:rPr lang="en-US" dirty="0" smtClean="0"/>
              <a:t> de la </a:t>
            </a:r>
            <a:r>
              <a:rPr lang="en-US" dirty="0" err="1" smtClean="0"/>
              <a:t>même</a:t>
            </a:r>
            <a:r>
              <a:rPr lang="en-US" dirty="0" smtClean="0"/>
              <a:t> </a:t>
            </a:r>
            <a:r>
              <a:rPr lang="en-US" dirty="0" err="1" smtClean="0"/>
              <a:t>manière</a:t>
            </a:r>
            <a:endParaRPr lang="en-US" dirty="0" smtClean="0"/>
          </a:p>
          <a:p>
            <a:r>
              <a:rPr lang="en-US" dirty="0" err="1" smtClean="0"/>
              <a:t>Contient</a:t>
            </a:r>
            <a:r>
              <a:rPr lang="en-US" dirty="0" smtClean="0"/>
              <a:t> un </a:t>
            </a:r>
            <a:r>
              <a:rPr lang="en-US" dirty="0" err="1" smtClean="0"/>
              <a:t>paquet</a:t>
            </a:r>
            <a:r>
              <a:rPr lang="en-US" dirty="0" smtClean="0"/>
              <a:t> avec sources</a:t>
            </a:r>
          </a:p>
          <a:p>
            <a:r>
              <a:rPr lang="en-US" dirty="0" smtClean="0"/>
              <a:t>Point </a:t>
            </a:r>
            <a:r>
              <a:rPr lang="en-US" dirty="0" err="1" smtClean="0"/>
              <a:t>d’entrée</a:t>
            </a:r>
            <a:endParaRPr lang="en-US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Job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762</TotalTime>
  <Words>636</Words>
  <Application>Microsoft Macintosh PowerPoint</Application>
  <PresentationFormat>On-screen Show (4:3)</PresentationFormat>
  <Paragraphs>172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Concourse</vt:lpstr>
      <vt:lpstr>Les outils d’intégration continue</vt:lpstr>
      <vt:lpstr>Plan</vt:lpstr>
      <vt:lpstr>Le concept</vt:lpstr>
      <vt:lpstr>Définition</vt:lpstr>
      <vt:lpstr>A quoi ça sert ?</vt:lpstr>
      <vt:lpstr>Intégration/Intégration Continue</vt:lpstr>
      <vt:lpstr>Architecture</vt:lpstr>
      <vt:lpstr>Les caractéristiques d’ un outil</vt:lpstr>
      <vt:lpstr>Job</vt:lpstr>
      <vt:lpstr>Quelques outils</vt:lpstr>
      <vt:lpstr>PowerPoint Presentation</vt:lpstr>
      <vt:lpstr>Dashboard</vt:lpstr>
      <vt:lpstr>Configuration jobs</vt:lpstr>
      <vt:lpstr>Utilisation</vt:lpstr>
      <vt:lpstr>Jenkins</vt:lpstr>
      <vt:lpstr>Les origines</vt:lpstr>
      <vt:lpstr>Installation</vt:lpstr>
      <vt:lpstr>Dashboard</vt:lpstr>
      <vt:lpstr>Configuration jobs</vt:lpstr>
      <vt:lpstr>Création d’un job</vt:lpstr>
      <vt:lpstr>Utilisation</vt:lpstr>
      <vt:lpstr>Les plugins</vt:lpstr>
      <vt:lpstr>Les plugins</vt:lpstr>
      <vt:lpstr>PowerPoint Presentation</vt:lpstr>
      <vt:lpstr>Installation</vt:lpstr>
      <vt:lpstr>Dashboard</vt:lpstr>
      <vt:lpstr>Création d’un job</vt:lpstr>
      <vt:lpstr>Résumé</vt:lpstr>
      <vt:lpstr>Résumé des outils</vt:lpstr>
      <vt:lpstr>Bilan des outils</vt:lpstr>
      <vt:lpstr>Un peu plus loin …</vt:lpstr>
      <vt:lpstr>Concevoir son propre système</vt:lpstr>
      <vt:lpstr>Conclusion</vt:lpstr>
      <vt:lpstr>Avez vous des questions 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outils d’intégration continue</dc:title>
  <dc:creator>Sebastien ANTOINE</dc:creator>
  <cp:lastModifiedBy>Sebastien ANTOINE</cp:lastModifiedBy>
  <cp:revision>146</cp:revision>
  <dcterms:created xsi:type="dcterms:W3CDTF">2012-11-26T07:12:40Z</dcterms:created>
  <dcterms:modified xsi:type="dcterms:W3CDTF">2013-02-07T14:41:11Z</dcterms:modified>
</cp:coreProperties>
</file>