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256" r:id="rId3"/>
    <p:sldId id="272" r:id="rId4"/>
    <p:sldId id="285" r:id="rId5"/>
    <p:sldId id="296" r:id="rId6"/>
    <p:sldId id="297" r:id="rId7"/>
    <p:sldId id="298" r:id="rId8"/>
    <p:sldId id="299" r:id="rId9"/>
    <p:sldId id="286" r:id="rId10"/>
    <p:sldId id="295" r:id="rId11"/>
    <p:sldId id="287" r:id="rId12"/>
    <p:sldId id="300" r:id="rId13"/>
    <p:sldId id="291" r:id="rId14"/>
    <p:sldId id="304" r:id="rId15"/>
    <p:sldId id="290" r:id="rId16"/>
    <p:sldId id="305" r:id="rId17"/>
    <p:sldId id="306" r:id="rId18"/>
    <p:sldId id="307" r:id="rId19"/>
    <p:sldId id="292" r:id="rId20"/>
    <p:sldId id="310" r:id="rId21"/>
    <p:sldId id="312" r:id="rId22"/>
    <p:sldId id="311" r:id="rId23"/>
    <p:sldId id="313" r:id="rId24"/>
    <p:sldId id="314" r:id="rId25"/>
    <p:sldId id="317" r:id="rId26"/>
    <p:sldId id="316" r:id="rId27"/>
    <p:sldId id="315" r:id="rId28"/>
    <p:sldId id="318" r:id="rId29"/>
    <p:sldId id="320" r:id="rId30"/>
    <p:sldId id="302" r:id="rId31"/>
    <p:sldId id="289" r:id="rId32"/>
    <p:sldId id="294" r:id="rId33"/>
    <p:sldId id="309" r:id="rId34"/>
    <p:sldId id="308" r:id="rId35"/>
    <p:sldId id="260" r:id="rId36"/>
    <p:sldId id="288" r:id="rId37"/>
    <p:sldId id="261" r:id="rId38"/>
    <p:sldId id="284" r:id="rId39"/>
    <p:sldId id="321"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CCE5"/>
    <a:srgbClr val="E9F987"/>
    <a:srgbClr val="1044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84119" autoAdjust="0"/>
  </p:normalViewPr>
  <p:slideViewPr>
    <p:cSldViewPr>
      <p:cViewPr>
        <p:scale>
          <a:sx n="66" d="100"/>
          <a:sy n="66" d="100"/>
        </p:scale>
        <p:origin x="-1488"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C22B98-ECDD-419F-B93C-FDD4B320C0D9}" type="datetimeFigureOut">
              <a:rPr lang="fr-FR" smtClean="0"/>
              <a:pPr/>
              <a:t>26/03/2011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B1851F-EB0A-4D03-B6B9-C55D4F0E6F7D}" type="slidenum">
              <a:rPr lang="fr-FR" smtClean="0"/>
              <a:pPr/>
              <a:t>‹N°›</a:t>
            </a:fld>
            <a:endParaRPr lang="fr-FR"/>
          </a:p>
        </p:txBody>
      </p:sp>
    </p:spTree>
    <p:extLst>
      <p:ext uri="{BB962C8B-B14F-4D97-AF65-F5344CB8AC3E}">
        <p14:creationId xmlns:p14="http://schemas.microsoft.com/office/powerpoint/2010/main" val="23982335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6B8A9-7110-4FE5-80DB-44058B137B73}" type="datetimeFigureOut">
              <a:rPr lang="fr-FR" smtClean="0"/>
              <a:pPr/>
              <a:t>26/03/2011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59547-687A-4183-8442-78C1BCA3BDE9}" type="slidenum">
              <a:rPr lang="fr-FR" smtClean="0"/>
              <a:pPr/>
              <a:t>‹N°›</a:t>
            </a:fld>
            <a:endParaRPr lang="fr-FR"/>
          </a:p>
        </p:txBody>
      </p:sp>
    </p:spTree>
    <p:extLst>
      <p:ext uri="{BB962C8B-B14F-4D97-AF65-F5344CB8AC3E}">
        <p14:creationId xmlns:p14="http://schemas.microsoft.com/office/powerpoint/2010/main" val="39741579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fr.wikipedia.org/wiki/United_States_Marine_Corps" TargetMode="External"/><Relationship Id="rId3" Type="http://schemas.openxmlformats.org/officeDocument/2006/relationships/hyperlink" Target="http://fr.wikipedia.org/wiki/Analyste_(renseignement)" TargetMode="External"/><Relationship Id="rId7" Type="http://schemas.openxmlformats.org/officeDocument/2006/relationships/hyperlink" Target="http://fr.wikipedia.org/w/index.php?title=Specialist_in_the_Army&amp;action=edit&amp;redlink=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fr.wikipedia.org/wiki/Caporal" TargetMode="External"/><Relationship Id="rId5" Type="http://schemas.openxmlformats.org/officeDocument/2006/relationships/hyperlink" Target="http://fr.wikipedia.org/w/index.php?title=Private_(grade)&amp;action=edit&amp;redlink=1" TargetMode="External"/><Relationship Id="rId4" Type="http://schemas.openxmlformats.org/officeDocument/2006/relationships/hyperlink" Target="http://fr.wikipedia.org/wiki/Private_First_Class" TargetMode="External"/><Relationship Id="rId9" Type="http://schemas.openxmlformats.org/officeDocument/2006/relationships/hyperlink" Target="http://fr.wikipedia.org/w/index.php?title=Lance_Corporal&amp;action=edit&amp;redlink=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xrml.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1</a:t>
            </a:fld>
            <a:endParaRPr lang="fr-FR" dirty="0"/>
          </a:p>
        </p:txBody>
      </p:sp>
      <p:sp>
        <p:nvSpPr>
          <p:cNvPr id="5" name="Espace réservé de l'en-tête 4"/>
          <p:cNvSpPr>
            <a:spLocks noGrp="1"/>
          </p:cNvSpPr>
          <p:nvPr>
            <p:ph type="hdr" sz="quarter" idx="11"/>
          </p:nvPr>
        </p:nvSpPr>
        <p:spPr/>
        <p:txBody>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Je l’ai connu car le </a:t>
            </a:r>
            <a:r>
              <a:rPr lang="fr-FR" dirty="0" err="1" smtClean="0"/>
              <a:t>pdg</a:t>
            </a:r>
            <a:r>
              <a:rPr lang="fr-FR" dirty="0" smtClean="0"/>
              <a:t> d’une grosse entreprise</a:t>
            </a:r>
            <a:r>
              <a:rPr lang="fr-FR" baseline="0" dirty="0" smtClean="0"/>
              <a:t> souhaiter protéger les données de la direction de son entreprise.</a:t>
            </a:r>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10</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11</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12</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Bon </a:t>
            </a:r>
            <a:r>
              <a:rPr lang="fr-FR" dirty="0" err="1" smtClean="0"/>
              <a:t>maitenant</a:t>
            </a:r>
            <a:r>
              <a:rPr lang="fr-FR" dirty="0" smtClean="0"/>
              <a:t> que vous êtes tous</a:t>
            </a:r>
            <a:r>
              <a:rPr lang="fr-FR" baseline="0" dirty="0" smtClean="0"/>
              <a:t> convaincu de l’intérêt d’</a:t>
            </a:r>
            <a:r>
              <a:rPr lang="fr-FR" baseline="0" dirty="0" err="1" smtClean="0"/>
              <a:t>adrms</a:t>
            </a:r>
            <a:r>
              <a:rPr lang="fr-FR" baseline="0" dirty="0" smtClean="0"/>
              <a:t> voyons comment ca marche</a:t>
            </a:r>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13</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14</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Équivalent MSDE</a:t>
            </a:r>
          </a:p>
          <a:p>
            <a:endParaRPr lang="fr-FR" dirty="0" smtClean="0"/>
          </a:p>
          <a:p>
            <a:r>
              <a:rPr lang="fr-FR" dirty="0" smtClean="0"/>
              <a:t>Exchange</a:t>
            </a:r>
            <a:r>
              <a:rPr lang="fr-FR" baseline="0" dirty="0" smtClean="0"/>
              <a:t> n’est pas indispensable</a:t>
            </a:r>
          </a:p>
          <a:p>
            <a:endParaRPr lang="fr-FR" baseline="0" dirty="0" smtClean="0"/>
          </a:p>
          <a:p>
            <a:r>
              <a:rPr lang="fr-FR" baseline="0" dirty="0" smtClean="0"/>
              <a:t>SCP </a:t>
            </a:r>
            <a:r>
              <a:rPr lang="fr-FR" baseline="0" dirty="0" err="1" smtClean="0"/>
              <a:t>serviceConnexionPoint</a:t>
            </a:r>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15</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Bon </a:t>
            </a:r>
            <a:r>
              <a:rPr lang="fr-FR" dirty="0" err="1" smtClean="0"/>
              <a:t>maitenant</a:t>
            </a:r>
            <a:r>
              <a:rPr lang="fr-FR" dirty="0" smtClean="0"/>
              <a:t> que vous êtes tous</a:t>
            </a:r>
            <a:r>
              <a:rPr lang="fr-FR" baseline="0" dirty="0" smtClean="0"/>
              <a:t> convaincu de l’intérêt d’</a:t>
            </a:r>
            <a:r>
              <a:rPr lang="fr-FR" baseline="0" dirty="0" err="1" smtClean="0"/>
              <a:t>adrms</a:t>
            </a:r>
            <a:r>
              <a:rPr lang="fr-FR" baseline="0" dirty="0" smtClean="0"/>
              <a:t> voyons comment ca marche</a:t>
            </a:r>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16</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defRPr/>
            </a:pPr>
            <a:r>
              <a:rPr lang="fr-FR" sz="2000" dirty="0" smtClean="0"/>
              <a:t>Étape </a:t>
            </a:r>
            <a:r>
              <a:rPr lang="en-US" sz="2000" dirty="0" smtClean="0"/>
              <a:t>2 - Le </a:t>
            </a:r>
            <a:r>
              <a:rPr lang="fr-FR" sz="2000" dirty="0" smtClean="0"/>
              <a:t>Serveur</a:t>
            </a:r>
            <a:r>
              <a:rPr lang="en-US" sz="2000" dirty="0" smtClean="0"/>
              <a:t> RMS </a:t>
            </a:r>
            <a:r>
              <a:rPr lang="fr-FR" sz="2000" dirty="0" smtClean="0"/>
              <a:t>obtient</a:t>
            </a:r>
            <a:r>
              <a:rPr lang="en-US" sz="2000" dirty="0" smtClean="0"/>
              <a:t> un </a:t>
            </a:r>
            <a:r>
              <a:rPr lang="en-US" sz="2000" i="1" dirty="0" smtClean="0"/>
              <a:t>Server Licensor Certificate</a:t>
            </a:r>
            <a:r>
              <a:rPr lang="en-US" sz="2000" dirty="0" smtClean="0"/>
              <a:t> (SLC) </a:t>
            </a:r>
            <a:r>
              <a:rPr lang="fr-FR" sz="2000" dirty="0" smtClean="0"/>
              <a:t>à travers un enrôlement en ligne ou hors ligne</a:t>
            </a:r>
          </a:p>
          <a:p>
            <a:pPr lvl="1" eaLnBrk="1" hangingPunct="1">
              <a:defRPr/>
            </a:pPr>
            <a:r>
              <a:rPr lang="fr-FR" sz="1800" dirty="0" smtClean="0"/>
              <a:t>Requête d’enrôlement vers le serveur MS RMS Racine</a:t>
            </a:r>
          </a:p>
          <a:p>
            <a:pPr lvl="2" eaLnBrk="1" hangingPunct="1">
              <a:defRPr/>
            </a:pPr>
            <a:r>
              <a:rPr lang="fr-FR" sz="1800" dirty="0" smtClean="0"/>
              <a:t>Contient la clé publique du Serveur de Certification RMS </a:t>
            </a:r>
          </a:p>
          <a:p>
            <a:pPr lvl="1" eaLnBrk="1" hangingPunct="1">
              <a:defRPr/>
            </a:pPr>
            <a:r>
              <a:rPr lang="fr-FR" sz="1800" dirty="0" smtClean="0"/>
              <a:t>Génération du SLC par le Serveur MS RMS Racine</a:t>
            </a:r>
          </a:p>
          <a:p>
            <a:pPr lvl="2" eaLnBrk="1" hangingPunct="1">
              <a:defRPr/>
            </a:pPr>
            <a:r>
              <a:rPr lang="fr-FR" sz="1800" dirty="0" smtClean="0"/>
              <a:t>Clé publique du Serveur de Certification RMS dans le SLC</a:t>
            </a:r>
          </a:p>
          <a:p>
            <a:pPr lvl="2" eaLnBrk="1" hangingPunct="1">
              <a:defRPr/>
            </a:pPr>
            <a:r>
              <a:rPr lang="fr-FR" sz="1800" dirty="0" smtClean="0"/>
              <a:t>Signature du SLC avec la clé privée du Serveur MS RMS Racine</a:t>
            </a:r>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17</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defRPr/>
            </a:pPr>
            <a:r>
              <a:rPr lang="fr-FR" sz="2000" dirty="0" smtClean="0"/>
              <a:t>Étape 3</a:t>
            </a:r>
            <a:r>
              <a:rPr lang="en-US" sz="2000" dirty="0" smtClean="0"/>
              <a:t> - Un </a:t>
            </a:r>
            <a:r>
              <a:rPr lang="fr-FR" sz="2000" dirty="0" smtClean="0"/>
              <a:t>objet</a:t>
            </a:r>
            <a:r>
              <a:rPr lang="en-US" sz="2000" dirty="0" smtClean="0"/>
              <a:t> </a:t>
            </a:r>
            <a:r>
              <a:rPr lang="en-US" sz="2000" i="1" dirty="0" err="1" smtClean="0"/>
              <a:t>serviceConnectionPoint</a:t>
            </a:r>
            <a:r>
              <a:rPr lang="en-US" sz="2000" dirty="0" smtClean="0"/>
              <a:t> </a:t>
            </a:r>
            <a:r>
              <a:rPr lang="fr-FR" sz="2000" dirty="0" smtClean="0"/>
              <a:t>avec l’URL du Serveur de</a:t>
            </a:r>
            <a:r>
              <a:rPr lang="en-US" sz="2000" dirty="0" smtClean="0"/>
              <a:t> Certification RMS </a:t>
            </a:r>
            <a:r>
              <a:rPr lang="fr-FR" sz="2000" dirty="0" smtClean="0"/>
              <a:t>est écrit dans</a:t>
            </a:r>
            <a:r>
              <a:rPr lang="en-US" sz="2000" dirty="0" smtClean="0"/>
              <a:t> AD</a:t>
            </a:r>
          </a:p>
          <a:p>
            <a:pPr lvl="1" eaLnBrk="1" hangingPunct="1">
              <a:defRPr/>
            </a:pPr>
            <a:r>
              <a:rPr lang="en-US" sz="1800" i="1" noProof="1" smtClean="0"/>
              <a:t>CN=SCP,CN=RightManagementServices,CN=Services,CN=Configuration,DC=&lt;forest&gt;,DC=com</a:t>
            </a:r>
          </a:p>
          <a:p>
            <a:pPr eaLnBrk="1" hangingPunct="1">
              <a:defRPr/>
            </a:pPr>
            <a:endParaRPr lang="fr-FR" sz="1800" dirty="0" smtClean="0"/>
          </a:p>
          <a:p>
            <a:pPr eaLnBrk="1" hangingPunct="1">
              <a:defRPr/>
            </a:pPr>
            <a:endParaRPr lang="fr-FR" sz="1800" dirty="0" smtClean="0"/>
          </a:p>
          <a:p>
            <a:pPr eaLnBrk="1" hangingPunct="1">
              <a:defRPr/>
            </a:pPr>
            <a:r>
              <a:rPr lang="en-US" sz="1800" dirty="0" smtClean="0"/>
              <a:t>Active Directory Rights Management Services (AD RMS) clients use a service connection point (SCP) to automatically discover the AD RMS cluster.</a:t>
            </a:r>
            <a:endParaRPr lang="fr-FR" sz="1800" dirty="0" smtClean="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18</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80000"/>
              </a:lnSpc>
              <a:defRPr/>
            </a:pPr>
            <a:r>
              <a:rPr lang="fr-FR" sz="2800" dirty="0" smtClean="0"/>
              <a:t>Définition d’entités de confiance (participants)</a:t>
            </a:r>
          </a:p>
          <a:p>
            <a:pPr lvl="1">
              <a:lnSpc>
                <a:spcPct val="80000"/>
              </a:lnSpc>
              <a:defRPr/>
            </a:pPr>
            <a:r>
              <a:rPr lang="fr-FR" sz="2400" dirty="0" smtClean="0"/>
              <a:t>Machines, Individus, Groupes d’utilisateurs, Applications</a:t>
            </a:r>
          </a:p>
          <a:p>
            <a:pPr>
              <a:lnSpc>
                <a:spcPct val="80000"/>
              </a:lnSpc>
              <a:defRPr/>
            </a:pPr>
            <a:r>
              <a:rPr lang="fr-FR" sz="2800" dirty="0" smtClean="0"/>
              <a:t>Assignation des droits à l’information</a:t>
            </a:r>
          </a:p>
          <a:p>
            <a:pPr lvl="1">
              <a:lnSpc>
                <a:spcPct val="80000"/>
              </a:lnSpc>
              <a:defRPr/>
            </a:pPr>
            <a:r>
              <a:rPr lang="fr-FR" sz="2400" dirty="0" smtClean="0"/>
              <a:t>Utilisation d’une application « RMS-</a:t>
            </a:r>
            <a:r>
              <a:rPr lang="fr-FR" sz="2400" dirty="0" err="1" smtClean="0"/>
              <a:t>enabled</a:t>
            </a:r>
            <a:r>
              <a:rPr lang="fr-FR" sz="2400" dirty="0" smtClean="0"/>
              <a:t> »</a:t>
            </a:r>
          </a:p>
          <a:p>
            <a:pPr lvl="1">
              <a:lnSpc>
                <a:spcPct val="80000"/>
              </a:lnSpc>
              <a:defRPr/>
            </a:pPr>
            <a:r>
              <a:rPr lang="fr-FR" sz="2400" dirty="0" smtClean="0"/>
              <a:t>Licence de publication (</a:t>
            </a:r>
            <a:r>
              <a:rPr lang="fr-FR" sz="2400" i="1" noProof="1" smtClean="0"/>
              <a:t>Publish Licenses</a:t>
            </a:r>
            <a:r>
              <a:rPr lang="fr-FR" sz="2400" dirty="0" smtClean="0"/>
              <a:t>)</a:t>
            </a:r>
          </a:p>
          <a:p>
            <a:pPr lvl="2">
              <a:lnSpc>
                <a:spcPct val="80000"/>
              </a:lnSpc>
              <a:defRPr/>
            </a:pPr>
            <a:r>
              <a:rPr lang="fr-FR" sz="2000" dirty="0" smtClean="0"/>
              <a:t>Quels droits (lecture, copie, impression, transfert, etc.)</a:t>
            </a:r>
          </a:p>
          <a:p>
            <a:pPr lvl="2">
              <a:lnSpc>
                <a:spcPct val="80000"/>
              </a:lnSpc>
              <a:defRPr/>
            </a:pPr>
            <a:r>
              <a:rPr lang="fr-FR" sz="2000" dirty="0" smtClean="0"/>
              <a:t>A qui (Individus ou Groupes) @ e-mail</a:t>
            </a:r>
          </a:p>
          <a:p>
            <a:pPr lvl="2">
              <a:lnSpc>
                <a:spcPct val="80000"/>
              </a:lnSpc>
              <a:defRPr/>
            </a:pPr>
            <a:r>
              <a:rPr lang="fr-FR" sz="2000" dirty="0" smtClean="0"/>
              <a:t>Sous quelles conditions (expire le 31/06/2005, etc.)</a:t>
            </a:r>
          </a:p>
          <a:p>
            <a:pPr>
              <a:lnSpc>
                <a:spcPct val="80000"/>
              </a:lnSpc>
              <a:defRPr/>
            </a:pPr>
            <a:r>
              <a:rPr lang="fr-FR" sz="2800" dirty="0" smtClean="0"/>
              <a:t>Protection de l’information et des droits associés</a:t>
            </a:r>
          </a:p>
          <a:p>
            <a:pPr lvl="1">
              <a:lnSpc>
                <a:spcPct val="80000"/>
              </a:lnSpc>
              <a:defRPr/>
            </a:pPr>
            <a:r>
              <a:rPr lang="fr-FR" sz="2400" dirty="0" smtClean="0"/>
              <a:t>Chiffrement (AES 128 bits)</a:t>
            </a:r>
          </a:p>
          <a:p>
            <a:pPr>
              <a:lnSpc>
                <a:spcPct val="80000"/>
              </a:lnSpc>
              <a:defRPr/>
            </a:pPr>
            <a:r>
              <a:rPr lang="fr-FR" sz="2800" dirty="0" smtClean="0"/>
              <a:t>Distribution de l’information</a:t>
            </a:r>
          </a:p>
          <a:p>
            <a:pPr lvl="1">
              <a:lnSpc>
                <a:spcPct val="80000"/>
              </a:lnSpc>
              <a:defRPr/>
            </a:pPr>
            <a:r>
              <a:rPr lang="fr-FR" sz="2400" dirty="0" smtClean="0"/>
              <a:t>Selon application, à la charge de l’application</a:t>
            </a:r>
          </a:p>
          <a:p>
            <a:pPr>
              <a:lnSpc>
                <a:spcPct val="80000"/>
              </a:lnSpc>
              <a:defRPr/>
            </a:pPr>
            <a:r>
              <a:rPr lang="fr-FR" sz="2800" dirty="0" smtClean="0"/>
              <a:t>Consommation du contenu à l’information</a:t>
            </a:r>
          </a:p>
          <a:p>
            <a:pPr lvl="1">
              <a:lnSpc>
                <a:spcPct val="80000"/>
              </a:lnSpc>
              <a:defRPr/>
            </a:pPr>
            <a:r>
              <a:rPr lang="fr-FR" sz="2400" dirty="0" smtClean="0"/>
              <a:t>Seules les entités de confiance peuvent accéder à l’information (déchiffrement) et selon les droits spécifiés via une application « RMS-</a:t>
            </a:r>
            <a:r>
              <a:rPr lang="fr-FR" sz="2400" dirty="0" err="1" smtClean="0"/>
              <a:t>enabled</a:t>
            </a:r>
            <a:r>
              <a:rPr lang="fr-FR" sz="2400" dirty="0" smtClean="0"/>
              <a:t> »</a:t>
            </a:r>
          </a:p>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19</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Alors RMS ca veux</a:t>
            </a:r>
            <a:r>
              <a:rPr lang="fr-FR" baseline="0" dirty="0" smtClean="0"/>
              <a:t> dire Richard Math </a:t>
            </a:r>
            <a:r>
              <a:rPr lang="fr-FR" baseline="0" dirty="0" err="1" smtClean="0"/>
              <a:t>Sallman</a:t>
            </a:r>
            <a:r>
              <a:rPr lang="fr-FR" baseline="0" dirty="0" smtClean="0"/>
              <a:t>?</a:t>
            </a:r>
            <a:endParaRPr lang="fr-FR" dirty="0" smtClean="0"/>
          </a:p>
          <a:p>
            <a:endParaRPr lang="fr-FR" dirty="0" smtClean="0"/>
          </a:p>
          <a:p>
            <a:r>
              <a:rPr lang="fr-FR" dirty="0" smtClean="0"/>
              <a:t>J’ai choisis de vous parler de cette technologie</a:t>
            </a:r>
            <a:r>
              <a:rPr lang="fr-FR" baseline="0" dirty="0" smtClean="0"/>
              <a:t> car c’est un sujet d’</a:t>
            </a:r>
            <a:r>
              <a:rPr lang="fr-FR" baseline="0" dirty="0" err="1" smtClean="0"/>
              <a:t>actutalité</a:t>
            </a:r>
            <a:r>
              <a:rPr lang="fr-FR" baseline="0" dirty="0" smtClean="0"/>
              <a:t>, </a:t>
            </a:r>
            <a:r>
              <a:rPr lang="fr-FR" baseline="0" dirty="0" err="1" smtClean="0"/>
              <a:t>notament</a:t>
            </a:r>
            <a:r>
              <a:rPr lang="fr-FR" baseline="0" dirty="0" smtClean="0"/>
              <a:t> avec les fuites </a:t>
            </a:r>
            <a:r>
              <a:rPr lang="fr-FR" baseline="0" dirty="0" err="1" smtClean="0"/>
              <a:t>wikileaks</a:t>
            </a:r>
            <a:endParaRPr lang="fr-FR" dirty="0" smtClean="0"/>
          </a:p>
          <a:p>
            <a:endParaRPr lang="fr-FR" dirty="0" smtClean="0"/>
          </a:p>
          <a:p>
            <a:r>
              <a:rPr lang="fr-FR" dirty="0" smtClean="0"/>
              <a:t>Exemple</a:t>
            </a:r>
            <a:r>
              <a:rPr lang="fr-FR" baseline="0" dirty="0" smtClean="0"/>
              <a:t> fuites de </a:t>
            </a:r>
            <a:r>
              <a:rPr lang="fr-FR" dirty="0" err="1" smtClean="0"/>
              <a:t>Wikileaks</a:t>
            </a:r>
            <a:r>
              <a:rPr lang="fr-FR" dirty="0" smtClean="0"/>
              <a:t>.</a:t>
            </a:r>
          </a:p>
          <a:p>
            <a:r>
              <a:rPr lang="fr-FR" b="1" dirty="0" smtClean="0"/>
              <a:t>Bradley Manning</a:t>
            </a:r>
            <a:r>
              <a:rPr lang="fr-FR" dirty="0" smtClean="0"/>
              <a:t> (né en 1987) est un </a:t>
            </a:r>
            <a:r>
              <a:rPr lang="fr-FR" dirty="0" smtClean="0">
                <a:hlinkClick r:id="rId3" tooltip="Analyste (renseignement)"/>
              </a:rPr>
              <a:t>analyste</a:t>
            </a:r>
            <a:r>
              <a:rPr lang="fr-FR" dirty="0" smtClean="0"/>
              <a:t> militaire de l'armée américaine de grade </a:t>
            </a:r>
            <a:r>
              <a:rPr lang="fr-FR" dirty="0" smtClean="0">
                <a:hlinkClick r:id="rId4" tooltip="Private First Class"/>
              </a:rPr>
              <a:t>PFC</a:t>
            </a:r>
            <a:r>
              <a:rPr lang="fr-FR" dirty="0" smtClean="0"/>
              <a:t> (anciennement "</a:t>
            </a:r>
            <a:r>
              <a:rPr lang="fr-FR" dirty="0" err="1" smtClean="0"/>
              <a:t>Specialist</a:t>
            </a:r>
            <a:r>
              <a:rPr lang="fr-FR" dirty="0" smtClean="0"/>
              <a:t>", où SPC) accusé d'avoir diffusé différents documents de l'armée américaine classés secret défense. </a:t>
            </a:r>
          </a:p>
          <a:p>
            <a:endParaRPr lang="fr-FR" dirty="0" smtClean="0"/>
          </a:p>
          <a:p>
            <a:r>
              <a:rPr lang="fr-FR" b="1" dirty="0" err="1" smtClean="0"/>
              <a:t>Private</a:t>
            </a:r>
            <a:r>
              <a:rPr lang="fr-FR" b="1" dirty="0" smtClean="0"/>
              <a:t> First Class</a:t>
            </a:r>
          </a:p>
          <a:p>
            <a:r>
              <a:rPr lang="fr-FR" dirty="0" smtClean="0"/>
              <a:t>Un article de </a:t>
            </a:r>
            <a:r>
              <a:rPr lang="fr-FR" dirty="0" err="1" smtClean="0"/>
              <a:t>Wikipédia</a:t>
            </a:r>
            <a:r>
              <a:rPr lang="fr-FR" dirty="0" smtClean="0"/>
              <a:t>, l'encyclopédie libre.</a:t>
            </a:r>
          </a:p>
          <a:p>
            <a:r>
              <a:rPr lang="fr-FR" dirty="0" smtClean="0"/>
              <a:t>Aller à : </a:t>
            </a:r>
            <a:r>
              <a:rPr lang="fr-FR" dirty="0" smtClean="0">
                <a:hlinkClick r:id="rId4"/>
              </a:rPr>
              <a:t>Navigation</a:t>
            </a:r>
            <a:r>
              <a:rPr lang="fr-FR" dirty="0" smtClean="0"/>
              <a:t>, </a:t>
            </a:r>
            <a:r>
              <a:rPr lang="fr-FR" dirty="0" smtClean="0">
                <a:hlinkClick r:id="rId4"/>
              </a:rPr>
              <a:t>rechercher</a:t>
            </a:r>
            <a:r>
              <a:rPr lang="fr-FR" dirty="0" smtClean="0"/>
              <a:t> </a:t>
            </a:r>
          </a:p>
          <a:p>
            <a:r>
              <a:rPr lang="fr-FR" dirty="0" smtClean="0"/>
              <a:t>Dans l'armée américaine, </a:t>
            </a:r>
            <a:r>
              <a:rPr lang="fr-FR" b="1" i="1" dirty="0" err="1" smtClean="0"/>
              <a:t>Private</a:t>
            </a:r>
            <a:r>
              <a:rPr lang="fr-FR" b="1" i="1" dirty="0" smtClean="0"/>
              <a:t> First Class</a:t>
            </a:r>
            <a:r>
              <a:rPr lang="fr-FR" dirty="0" smtClean="0"/>
              <a:t> est le troisième grade le plus bas, juste au-dessus de </a:t>
            </a:r>
            <a:r>
              <a:rPr lang="fr-FR" i="1" dirty="0" err="1" smtClean="0">
                <a:hlinkClick r:id="rId5" tooltip="Private (grade) (page inexistante)"/>
              </a:rPr>
              <a:t>private</a:t>
            </a:r>
            <a:r>
              <a:rPr lang="fr-FR" dirty="0" smtClean="0"/>
              <a:t> et en dessous de </a:t>
            </a:r>
            <a:r>
              <a:rPr lang="fr-FR" dirty="0" smtClean="0">
                <a:hlinkClick r:id="rId6" tooltip="Caporal"/>
              </a:rPr>
              <a:t>caporal</a:t>
            </a:r>
            <a:r>
              <a:rPr lang="fr-FR" dirty="0" smtClean="0"/>
              <a:t> ou </a:t>
            </a:r>
            <a:r>
              <a:rPr lang="fr-FR" i="1" dirty="0" err="1" smtClean="0">
                <a:hlinkClick r:id="rId7" tooltip="Specialist in the Army (page inexistante)"/>
              </a:rPr>
              <a:t>Specialist</a:t>
            </a:r>
            <a:r>
              <a:rPr lang="fr-FR" i="1" dirty="0" smtClean="0">
                <a:hlinkClick r:id="rId7" tooltip="Specialist in the Army (page inexistante)"/>
              </a:rPr>
              <a:t> in the </a:t>
            </a:r>
            <a:r>
              <a:rPr lang="fr-FR" i="1" dirty="0" err="1" smtClean="0">
                <a:hlinkClick r:id="rId7" tooltip="Specialist in the Army (page inexistante)"/>
              </a:rPr>
              <a:t>Army</a:t>
            </a:r>
            <a:r>
              <a:rPr lang="fr-FR" dirty="0" smtClean="0"/>
              <a:t>. Chez les </a:t>
            </a:r>
            <a:r>
              <a:rPr lang="fr-FR" i="1" dirty="0" smtClean="0">
                <a:hlinkClick r:id="rId8" tooltip="United States Marine Corps"/>
              </a:rPr>
              <a:t>marines</a:t>
            </a:r>
            <a:r>
              <a:rPr lang="fr-FR" dirty="0" smtClean="0"/>
              <a:t> c'est le deuxième plus bas, juste en dessous de </a:t>
            </a:r>
            <a:r>
              <a:rPr lang="fr-FR" i="1" dirty="0" smtClean="0">
                <a:hlinkClick r:id="rId9" tooltip="Lance Corporal (page inexistante)"/>
              </a:rPr>
              <a:t>Lance Corporal</a:t>
            </a:r>
            <a:r>
              <a:rPr lang="fr-FR" dirty="0" smtClean="0"/>
              <a:t> et juste au-dessus de </a:t>
            </a:r>
            <a:r>
              <a:rPr lang="fr-FR" i="1" dirty="0" err="1" smtClean="0">
                <a:hlinkClick r:id="rId5" tooltip="Private (grade) (page inexistante)"/>
              </a:rPr>
              <a:t>private</a:t>
            </a:r>
            <a:r>
              <a:rPr lang="fr-FR" dirty="0" smtClean="0"/>
              <a:t>.</a:t>
            </a:r>
          </a:p>
          <a:p>
            <a:r>
              <a:rPr lang="fr-FR" dirty="0" smtClean="0"/>
              <a:t>Le passage à </a:t>
            </a:r>
            <a:r>
              <a:rPr lang="fr-FR" i="1" dirty="0" err="1" smtClean="0"/>
              <a:t>Private</a:t>
            </a:r>
            <a:r>
              <a:rPr lang="fr-FR" i="1" dirty="0" smtClean="0"/>
              <a:t> First Class</a:t>
            </a:r>
            <a:r>
              <a:rPr lang="fr-FR" dirty="0" smtClean="0"/>
              <a:t> est automatique après un minimum de douze mois en service et quatre mois comme </a:t>
            </a:r>
            <a:r>
              <a:rPr lang="fr-FR" i="1" dirty="0" err="1" smtClean="0">
                <a:hlinkClick r:id="rId5" tooltip="Private (grade) (page inexistante)"/>
              </a:rPr>
              <a:t>private</a:t>
            </a:r>
            <a:r>
              <a:rPr lang="fr-FR" dirty="0" smtClean="0"/>
              <a:t>, mais peut être raccourci à six mois. La plupart des nouvelles recrues commencent leur carrière militaire en tant que </a:t>
            </a:r>
            <a:r>
              <a:rPr lang="fr-FR" i="1" dirty="0" err="1" smtClean="0"/>
              <a:t>Private</a:t>
            </a:r>
            <a:r>
              <a:rPr lang="fr-FR" i="1" dirty="0" smtClean="0"/>
              <a:t> First Class</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2</a:t>
            </a:fld>
            <a:endParaRPr lang="fr-FR" dirty="0"/>
          </a:p>
        </p:txBody>
      </p:sp>
      <p:sp>
        <p:nvSpPr>
          <p:cNvPr id="5" name="Espace réservé de l'en-tête 4"/>
          <p:cNvSpPr>
            <a:spLocks noGrp="1"/>
          </p:cNvSpPr>
          <p:nvPr>
            <p:ph type="hdr" sz="quarter" idx="11"/>
          </p:nvPr>
        </p:nvSpPr>
        <p:spPr/>
        <p:txBody>
          <a:bodyPr/>
          <a:lstStyle/>
          <a:p>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80000"/>
              </a:lnSpc>
              <a:defRPr/>
            </a:pPr>
            <a:r>
              <a:rPr lang="fr-FR" sz="2800" dirty="0" smtClean="0"/>
              <a:t>Première</a:t>
            </a:r>
            <a:r>
              <a:rPr lang="fr-FR" sz="2800" baseline="0" dirty="0" smtClean="0"/>
              <a:t> protection : Authentification au niveau du domaine Microsoft</a:t>
            </a:r>
          </a:p>
          <a:p>
            <a:pPr>
              <a:lnSpc>
                <a:spcPct val="80000"/>
              </a:lnSpc>
              <a:defRPr/>
            </a:pPr>
            <a:endParaRPr lang="fr-FR" sz="2800" baseline="0" dirty="0" smtClean="0"/>
          </a:p>
          <a:p>
            <a:pPr>
              <a:lnSpc>
                <a:spcPct val="80000"/>
              </a:lnSpc>
              <a:defRPr/>
            </a:pPr>
            <a:r>
              <a:rPr lang="fr-FR" sz="2800" baseline="0" dirty="0" err="1" smtClean="0"/>
              <a:t>Credential</a:t>
            </a:r>
            <a:r>
              <a:rPr lang="fr-FR" sz="2800" baseline="0" dirty="0" smtClean="0"/>
              <a:t> = Identifiants mots de passe</a:t>
            </a:r>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20</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smtClean="0">
                <a:ln>
                  <a:noFill/>
                </a:ln>
                <a:effectLst/>
                <a:uLnTx/>
                <a:uFillTx/>
                <a:latin typeface="+mn-lt"/>
                <a:ea typeface="+mn-ea"/>
                <a:cs typeface="+mn-cs"/>
              </a:rPr>
              <a:t>Étape </a:t>
            </a:r>
            <a:r>
              <a:rPr kumimoji="0" lang="en-US" sz="2800" b="0" i="0" u="none" strike="noStrike" kern="1200" cap="none" spc="0" normalizeH="0" baseline="0" noProof="0" dirty="0" smtClean="0">
                <a:ln>
                  <a:noFill/>
                </a:ln>
                <a:effectLst/>
                <a:uLnTx/>
                <a:uFillTx/>
                <a:latin typeface="+mn-lt"/>
                <a:ea typeface="+mn-ea"/>
                <a:cs typeface="+mn-cs"/>
              </a:rPr>
              <a:t>1 – </a:t>
            </a:r>
            <a:r>
              <a:rPr kumimoji="0" lang="fr-FR" sz="2800" b="0" i="0" u="none" strike="noStrike" kern="1200" cap="none" spc="0" normalizeH="0" baseline="0" noProof="0" dirty="0" smtClean="0">
                <a:ln>
                  <a:noFill/>
                </a:ln>
                <a:effectLst/>
                <a:uLnTx/>
                <a:uFillTx/>
                <a:latin typeface="+mn-lt"/>
                <a:ea typeface="+mn-ea"/>
                <a:cs typeface="+mn-cs"/>
              </a:rPr>
              <a:t>Si l’utilisateur ne dispose pas encore</a:t>
            </a:r>
            <a:r>
              <a:rPr kumimoji="0" lang="en-US" sz="2800" b="0" i="0" u="none" strike="noStrike" kern="1200" cap="none" spc="0" normalizeH="0" baseline="0" noProof="0" dirty="0" smtClean="0">
                <a:ln>
                  <a:noFill/>
                </a:ln>
                <a:effectLst/>
                <a:uLnTx/>
                <a:uFillTx/>
                <a:latin typeface="+mn-lt"/>
                <a:ea typeface="+mn-ea"/>
                <a:cs typeface="+mn-cs"/>
              </a:rPr>
              <a:t> d’un </a:t>
            </a:r>
            <a:r>
              <a:rPr kumimoji="0" lang="en-US" sz="2800" b="0" i="1" u="none" strike="noStrike" kern="1200" cap="none" spc="0" normalizeH="0" baseline="0" noProof="0" dirty="0" smtClean="0">
                <a:ln>
                  <a:noFill/>
                </a:ln>
                <a:effectLst/>
                <a:uLnTx/>
                <a:uFillTx/>
                <a:latin typeface="+mn-lt"/>
                <a:ea typeface="+mn-ea"/>
                <a:cs typeface="+mn-cs"/>
              </a:rPr>
              <a:t>Rights Management Account Certificate</a:t>
            </a:r>
            <a:r>
              <a:rPr kumimoji="0" lang="en-US" sz="2800" b="0" i="0" u="none" strike="noStrike" kern="1200" cap="none" spc="0" normalizeH="0" baseline="0" noProof="0" dirty="0" smtClean="0">
                <a:ln>
                  <a:noFill/>
                </a:ln>
                <a:effectLst/>
                <a:uLnTx/>
                <a:uFillTx/>
                <a:latin typeface="+mn-lt"/>
                <a:ea typeface="+mn-ea"/>
                <a:cs typeface="+mn-cs"/>
              </a:rPr>
              <a:t> (RAC) </a:t>
            </a:r>
            <a:r>
              <a:rPr kumimoji="0" lang="fr-FR" sz="2800" b="0" i="0" u="none" strike="noStrike" kern="1200" cap="none" spc="0" normalizeH="0" baseline="0" noProof="0" dirty="0" smtClean="0">
                <a:ln>
                  <a:noFill/>
                </a:ln>
                <a:effectLst/>
                <a:uLnTx/>
                <a:uFillTx/>
                <a:latin typeface="+mn-lt"/>
                <a:ea typeface="+mn-ea"/>
                <a:cs typeface="+mn-cs"/>
              </a:rPr>
              <a:t>valide, le Client</a:t>
            </a:r>
            <a:r>
              <a:rPr kumimoji="0" lang="en-US" sz="2800" b="0" i="0" u="none" strike="noStrike" kern="1200" cap="none" spc="0" normalizeH="0" baseline="0" noProof="0" dirty="0" smtClean="0">
                <a:ln>
                  <a:noFill/>
                </a:ln>
                <a:effectLst/>
                <a:uLnTx/>
                <a:uFillTx/>
                <a:latin typeface="+mn-lt"/>
                <a:ea typeface="+mn-ea"/>
                <a:cs typeface="+mn-cs"/>
              </a:rPr>
              <a:t> RMS </a:t>
            </a:r>
            <a:r>
              <a:rPr kumimoji="0" lang="fr-FR" sz="2800" b="0" i="0" u="none" strike="noStrike" kern="1200" cap="none" spc="0" normalizeH="0" baseline="0" noProof="0" dirty="0" smtClean="0">
                <a:ln>
                  <a:noFill/>
                </a:ln>
                <a:effectLst/>
                <a:uLnTx/>
                <a:uFillTx/>
                <a:latin typeface="+mn-lt"/>
                <a:ea typeface="+mn-ea"/>
                <a:cs typeface="+mn-cs"/>
              </a:rPr>
              <a:t>effectue une recherche du Serveur de</a:t>
            </a:r>
            <a:r>
              <a:rPr kumimoji="0" lang="en-US" sz="2800" b="0" i="0" u="none" strike="noStrike" kern="1200" cap="none" spc="0" normalizeH="0" baseline="0" noProof="0" dirty="0" smtClean="0">
                <a:ln>
                  <a:noFill/>
                </a:ln>
                <a:effectLst/>
                <a:uLnTx/>
                <a:uFillTx/>
                <a:latin typeface="+mn-lt"/>
                <a:ea typeface="+mn-ea"/>
                <a:cs typeface="+mn-cs"/>
              </a:rPr>
              <a:t> Certification RMS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effectLst/>
                <a:uLnTx/>
                <a:uFillTx/>
                <a:latin typeface="+mn-lt"/>
                <a:ea typeface="+mn-ea"/>
                <a:cs typeface="+mn-cs"/>
              </a:rPr>
              <a:t>RAC : </a:t>
            </a:r>
            <a:r>
              <a:rPr lang="en-US" sz="2800" b="0" dirty="0" smtClean="0"/>
              <a:t>Names a trusted user identity by using the e-mail address or SID of the user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effectLst/>
              <a:uLnTx/>
              <a:uFillTx/>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21</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eaLnBrk="1" hangingPunct="1">
              <a:lnSpc>
                <a:spcPct val="80000"/>
              </a:lnSpc>
              <a:defRPr/>
            </a:pPr>
            <a:r>
              <a:rPr lang="fr-FR" sz="1800" dirty="0" smtClean="0"/>
              <a:t>RAC </a:t>
            </a:r>
            <a:r>
              <a:rPr lang="fr-FR" sz="1800" dirty="0" err="1" smtClean="0"/>
              <a:t>nécéssaire</a:t>
            </a:r>
            <a:r>
              <a:rPr lang="fr-FR" sz="1800" dirty="0" smtClean="0"/>
              <a:t> pour</a:t>
            </a:r>
            <a:r>
              <a:rPr lang="fr-FR" sz="1800" baseline="0" dirty="0" smtClean="0"/>
              <a:t> avoir le droit d’utiliser RMS</a:t>
            </a:r>
            <a:endParaRPr lang="fr-FR" sz="1800" dirty="0" smtClean="0"/>
          </a:p>
          <a:p>
            <a:pPr lvl="1" eaLnBrk="1" hangingPunct="1">
              <a:lnSpc>
                <a:spcPct val="80000"/>
              </a:lnSpc>
              <a:defRPr/>
            </a:pPr>
            <a:endParaRPr lang="fr-FR" sz="1800" dirty="0" smtClean="0"/>
          </a:p>
          <a:p>
            <a:pPr lvl="1" eaLnBrk="1" hangingPunct="1">
              <a:lnSpc>
                <a:spcPct val="80000"/>
              </a:lnSpc>
              <a:defRPr/>
            </a:pPr>
            <a:r>
              <a:rPr lang="fr-FR" sz="1800" dirty="0" smtClean="0"/>
              <a:t>1) Requête RAC à destination du Serveur de Certification RMS</a:t>
            </a:r>
          </a:p>
          <a:p>
            <a:pPr lvl="2" eaLnBrk="1" hangingPunct="1">
              <a:lnSpc>
                <a:spcPct val="80000"/>
              </a:lnSpc>
              <a:defRPr/>
            </a:pPr>
            <a:r>
              <a:rPr lang="fr-FR" sz="1800" dirty="0" smtClean="0"/>
              <a:t>Inclut le Certificat Machine et les « lettres de créance » utilisateur (authentification Windows intégrée)</a:t>
            </a:r>
          </a:p>
          <a:p>
            <a:pPr lvl="1" eaLnBrk="1" hangingPunct="1">
              <a:lnSpc>
                <a:spcPct val="80000"/>
              </a:lnSpc>
              <a:defRPr/>
            </a:pPr>
            <a:r>
              <a:rPr lang="fr-FR" sz="1800" dirty="0" smtClean="0"/>
              <a:t>2) Recherche par le Serveur de Certification RMS d’une paire de clés existante pour l’utilisateur, sinon…</a:t>
            </a:r>
          </a:p>
          <a:p>
            <a:pPr lvl="2" eaLnBrk="1" hangingPunct="1">
              <a:lnSpc>
                <a:spcPct val="80000"/>
              </a:lnSpc>
              <a:defRPr/>
            </a:pPr>
            <a:r>
              <a:rPr lang="fr-FR" sz="1800" dirty="0" smtClean="0"/>
              <a:t>3) Création d’une paire de clé RSA 1024, Séquestre de la paire de clés dans la base SQL</a:t>
            </a:r>
          </a:p>
          <a:p>
            <a:pPr lvl="2" eaLnBrk="1" hangingPunct="1">
              <a:lnSpc>
                <a:spcPct val="80000"/>
              </a:lnSpc>
              <a:defRPr/>
            </a:pPr>
            <a:r>
              <a:rPr lang="fr-FR" sz="1800" dirty="0" smtClean="0"/>
              <a:t>Constitution du</a:t>
            </a:r>
            <a:r>
              <a:rPr lang="en-US" sz="1800" dirty="0" smtClean="0"/>
              <a:t> RAC</a:t>
            </a:r>
          </a:p>
          <a:p>
            <a:pPr lvl="3" eaLnBrk="1" hangingPunct="1">
              <a:lnSpc>
                <a:spcPct val="80000"/>
              </a:lnSpc>
              <a:defRPr/>
            </a:pPr>
            <a:r>
              <a:rPr lang="fr-FR" sz="1800" dirty="0" smtClean="0"/>
              <a:t>4) Chiffrement de la clé privée avec le Certificat Machine et placement dans le RAC</a:t>
            </a:r>
          </a:p>
          <a:p>
            <a:pPr lvl="4" eaLnBrk="1" hangingPunct="1">
              <a:lnSpc>
                <a:spcPct val="80000"/>
              </a:lnSpc>
              <a:defRPr/>
            </a:pPr>
            <a:r>
              <a:rPr lang="fr-FR" sz="1800" dirty="0" smtClean="0"/>
              <a:t>Propre à un utilisateur ET à une machine</a:t>
            </a:r>
            <a:endParaRPr lang="fr-FR" dirty="0" smtClean="0"/>
          </a:p>
          <a:p>
            <a:pPr lvl="3" eaLnBrk="1" hangingPunct="1">
              <a:lnSpc>
                <a:spcPct val="80000"/>
              </a:lnSpc>
              <a:defRPr/>
            </a:pPr>
            <a:r>
              <a:rPr lang="fr-FR" sz="1800" dirty="0" smtClean="0"/>
              <a:t>5) Placement de la clé publique dans le RAC</a:t>
            </a:r>
          </a:p>
          <a:p>
            <a:pPr lvl="2" eaLnBrk="1" hangingPunct="1">
              <a:lnSpc>
                <a:spcPct val="80000"/>
              </a:lnSpc>
              <a:defRPr/>
            </a:pPr>
            <a:r>
              <a:rPr lang="fr-FR" sz="1800" dirty="0" smtClean="0"/>
              <a:t>6) Signature du RAC avec la clé privée du Serveur de Certification RMS</a:t>
            </a:r>
          </a:p>
          <a:p>
            <a:pPr lvl="1" eaLnBrk="1" hangingPunct="1">
              <a:lnSpc>
                <a:spcPct val="80000"/>
              </a:lnSpc>
              <a:defRPr/>
            </a:pPr>
            <a:r>
              <a:rPr lang="fr-FR" sz="1800" dirty="0" smtClean="0"/>
              <a:t>7) Renvoi du RAC au client</a:t>
            </a:r>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22</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r>
              <a:rPr lang="en-US" sz="2000" dirty="0" smtClean="0"/>
              <a:t>CLC = “Client Licensor Certificate”.  It has two purposes: it’s used to carry a signed copy of the server’s public key, and it contains a signing </a:t>
            </a:r>
            <a:r>
              <a:rPr lang="en-US" sz="2000" dirty="0" err="1" smtClean="0"/>
              <a:t>keypair</a:t>
            </a:r>
            <a:r>
              <a:rPr lang="en-US" sz="2000" dirty="0" smtClean="0"/>
              <a:t> to sign the Publishing License.</a:t>
            </a:r>
          </a:p>
          <a:p>
            <a:pPr eaLnBrk="1" hangingPunct="1"/>
            <a:endParaRPr lang="en-US" sz="2000" dirty="0" smtClean="0"/>
          </a:p>
          <a:p>
            <a:pPr lvl="1" eaLnBrk="1" hangingPunct="1">
              <a:defRPr/>
            </a:pPr>
            <a:r>
              <a:rPr lang="fr-FR" sz="1800" dirty="0" smtClean="0"/>
              <a:t>Permet d’émettre des Licences de Publication (</a:t>
            </a:r>
            <a:r>
              <a:rPr lang="fr-FR" sz="1800" i="1" noProof="1" smtClean="0"/>
              <a:t>Publish Licenses</a:t>
            </a:r>
            <a:r>
              <a:rPr lang="fr-FR" sz="1800" dirty="0" smtClean="0"/>
              <a:t>) hors connexion</a:t>
            </a:r>
            <a:endParaRPr lang="fr-FR" sz="1800" noProof="1" smtClean="0"/>
          </a:p>
          <a:p>
            <a:pPr lvl="2" eaLnBrk="1" hangingPunct="1">
              <a:defRPr/>
            </a:pPr>
            <a:r>
              <a:rPr lang="fr-FR" sz="1800" dirty="0" smtClean="0"/>
              <a:t>Le serveur délègue au client l’émission de Licences de Publication</a:t>
            </a:r>
          </a:p>
          <a:p>
            <a:pPr lvl="1" eaLnBrk="1" hangingPunct="1">
              <a:defRPr/>
            </a:pPr>
            <a:r>
              <a:rPr lang="fr-FR" sz="1800" dirty="0" smtClean="0"/>
              <a:t>1)Requête CLC à destination du Serveur de Licences RMS</a:t>
            </a:r>
          </a:p>
          <a:p>
            <a:pPr lvl="2" eaLnBrk="1" hangingPunct="1">
              <a:defRPr/>
            </a:pPr>
            <a:r>
              <a:rPr lang="fr-FR" sz="1800" dirty="0" smtClean="0"/>
              <a:t>Inclut le Certificat Machine et les « lettres de créance » utilisateur (authentification Windows intégrée)</a:t>
            </a:r>
          </a:p>
          <a:p>
            <a:pPr lvl="1" eaLnBrk="1" hangingPunct="1">
              <a:defRPr/>
            </a:pPr>
            <a:r>
              <a:rPr lang="fr-FR" sz="1800" dirty="0" smtClean="0"/>
              <a:t>3)Création d’un CLC par le Serveur de Licences RMS</a:t>
            </a:r>
          </a:p>
          <a:p>
            <a:pPr lvl="2" eaLnBrk="1" hangingPunct="1">
              <a:defRPr/>
            </a:pPr>
            <a:r>
              <a:rPr lang="fr-FR" sz="1800" dirty="0" smtClean="0"/>
              <a:t>Création d’une paire de clé RSA 1024</a:t>
            </a:r>
          </a:p>
          <a:p>
            <a:pPr lvl="3" eaLnBrk="1" hangingPunct="1">
              <a:defRPr/>
            </a:pPr>
            <a:r>
              <a:rPr lang="fr-FR" sz="1800" dirty="0" smtClean="0"/>
              <a:t>Paire de clé spécifique autre que celle du RAC</a:t>
            </a:r>
          </a:p>
          <a:p>
            <a:pPr lvl="2" eaLnBrk="1" hangingPunct="1">
              <a:defRPr/>
            </a:pPr>
            <a:r>
              <a:rPr lang="fr-FR" sz="1800" dirty="0" smtClean="0"/>
              <a:t>4) Chiffrement de la clé privée avec le RAC et placement dans le CLC</a:t>
            </a:r>
          </a:p>
          <a:p>
            <a:pPr lvl="2" eaLnBrk="1" hangingPunct="1">
              <a:defRPr/>
            </a:pPr>
            <a:r>
              <a:rPr lang="fr-FR" sz="1800" dirty="0" smtClean="0"/>
              <a:t>5)Placement de la clé publique dans le CLC</a:t>
            </a:r>
          </a:p>
          <a:p>
            <a:pPr lvl="2" eaLnBrk="1" hangingPunct="1">
              <a:defRPr/>
            </a:pPr>
            <a:r>
              <a:rPr lang="fr-FR" sz="1800" dirty="0" smtClean="0"/>
              <a:t>Placement de la clé publique du Serveur de Licences RMS dans le CLC</a:t>
            </a:r>
          </a:p>
          <a:p>
            <a:pPr lvl="2" eaLnBrk="1" hangingPunct="1">
              <a:defRPr/>
            </a:pPr>
            <a:r>
              <a:rPr lang="fr-FR" sz="1800" dirty="0" smtClean="0"/>
              <a:t>Placement de </a:t>
            </a:r>
            <a:r>
              <a:rPr lang="fr-FR" sz="1800" noProof="1" smtClean="0"/>
              <a:t>l’URL</a:t>
            </a:r>
            <a:r>
              <a:rPr lang="fr-FR" sz="1800" dirty="0" smtClean="0"/>
              <a:t> du Serveur de Licences</a:t>
            </a:r>
          </a:p>
          <a:p>
            <a:pPr lvl="2" eaLnBrk="1" hangingPunct="1">
              <a:defRPr/>
            </a:pPr>
            <a:r>
              <a:rPr lang="fr-FR" sz="1800" dirty="0" smtClean="0"/>
              <a:t>6) Signature de la CLC en tant que Clé de </a:t>
            </a:r>
            <a:r>
              <a:rPr lang="en-US" sz="1800" i="1" dirty="0" smtClean="0"/>
              <a:t>Licensing</a:t>
            </a:r>
            <a:r>
              <a:rPr lang="fr-FR" sz="1800" dirty="0" smtClean="0"/>
              <a:t> subordonnée</a:t>
            </a:r>
          </a:p>
          <a:p>
            <a:pPr lvl="3" eaLnBrk="1" hangingPunct="1">
              <a:defRPr/>
            </a:pPr>
            <a:r>
              <a:rPr lang="fr-FR" sz="1800" dirty="0" smtClean="0"/>
              <a:t>Certification de la clé publique du Serveur de Licences RMS pour la signature de licences par l’utilisateur</a:t>
            </a:r>
          </a:p>
          <a:p>
            <a:pPr lvl="1" eaLnBrk="1" hangingPunct="1">
              <a:defRPr/>
            </a:pPr>
            <a:r>
              <a:rPr lang="fr-FR" sz="1800" dirty="0" smtClean="0"/>
              <a:t>7)Renvoi du CLC au client</a:t>
            </a:r>
            <a:endParaRPr lang="fr-FR" sz="1800" noProof="1" smtClean="0"/>
          </a:p>
          <a:p>
            <a:pPr eaLnBrk="1" hangingPunct="1"/>
            <a:endParaRPr lang="en-US" sz="2000" dirty="0" smtClean="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23</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eaLnBrk="1" hangingPunct="1">
              <a:defRPr/>
            </a:pPr>
            <a:r>
              <a:rPr lang="fr-FR" sz="1800" dirty="0" smtClean="0"/>
              <a:t>1) Génération d’une clé de contenu symétrique (AES 128-bit)</a:t>
            </a:r>
          </a:p>
          <a:p>
            <a:pPr lvl="1" eaLnBrk="1" hangingPunct="1">
              <a:defRPr/>
            </a:pPr>
            <a:r>
              <a:rPr lang="fr-FR" sz="1800" dirty="0" smtClean="0"/>
              <a:t>2) Chiffrement du contenu </a:t>
            </a:r>
          </a:p>
          <a:p>
            <a:pPr lvl="1" eaLnBrk="1" hangingPunct="1">
              <a:defRPr/>
            </a:pPr>
            <a:r>
              <a:rPr lang="fr-FR" sz="1800" dirty="0" smtClean="0"/>
              <a:t>3) Préparation d’une Licence de Publication non signée</a:t>
            </a:r>
          </a:p>
          <a:p>
            <a:pPr lvl="2" eaLnBrk="1" hangingPunct="1">
              <a:defRPr/>
            </a:pPr>
            <a:r>
              <a:rPr lang="fr-FR" sz="1800" dirty="0" smtClean="0"/>
              <a:t>Acquisition du SLC</a:t>
            </a:r>
          </a:p>
          <a:p>
            <a:pPr lvl="2" eaLnBrk="1" hangingPunct="1">
              <a:defRPr/>
            </a:pPr>
            <a:r>
              <a:rPr lang="fr-FR" sz="1800" dirty="0" smtClean="0"/>
              <a:t>Chiffrement des droits avec la clé de contenu</a:t>
            </a:r>
          </a:p>
          <a:p>
            <a:pPr lvl="2" eaLnBrk="1" hangingPunct="1">
              <a:defRPr/>
            </a:pPr>
            <a:r>
              <a:rPr lang="fr-FR" sz="1800" dirty="0" smtClean="0"/>
              <a:t>Chiffrement de la clé de contenu avec le SLC</a:t>
            </a:r>
          </a:p>
          <a:p>
            <a:pPr lvl="2" eaLnBrk="1" hangingPunct="1">
              <a:defRPr/>
            </a:pPr>
            <a:r>
              <a:rPr lang="fr-FR" sz="1800" dirty="0" smtClean="0"/>
              <a:t>Envoi de la requête</a:t>
            </a:r>
          </a:p>
          <a:p>
            <a:pPr lvl="1" eaLnBrk="1" hangingPunct="1">
              <a:defRPr/>
            </a:pPr>
            <a:r>
              <a:rPr lang="fr-FR" sz="1800" dirty="0" smtClean="0"/>
              <a:t>4) Envoi de la licence non signée au Serveur de Licences RMS</a:t>
            </a:r>
          </a:p>
          <a:p>
            <a:pPr lvl="1" eaLnBrk="1" hangingPunct="1">
              <a:defRPr/>
            </a:pPr>
            <a:r>
              <a:rPr lang="fr-FR" sz="1800" dirty="0" smtClean="0"/>
              <a:t>5) Finalisation de la Licence de Publication signée par le Serveur de Licences RMS</a:t>
            </a:r>
          </a:p>
          <a:p>
            <a:pPr lvl="2" eaLnBrk="1" hangingPunct="1">
              <a:defRPr/>
            </a:pPr>
            <a:r>
              <a:rPr lang="fr-FR" sz="1800" dirty="0" smtClean="0"/>
              <a:t>Placement de </a:t>
            </a:r>
            <a:r>
              <a:rPr lang="fr-FR" sz="1800" noProof="1" smtClean="0"/>
              <a:t>l’URL</a:t>
            </a:r>
            <a:r>
              <a:rPr lang="fr-FR" sz="1800" dirty="0" smtClean="0"/>
              <a:t> </a:t>
            </a:r>
            <a:r>
              <a:rPr lang="fr-FR" sz="1800" noProof="1" smtClean="0"/>
              <a:t>d</a:t>
            </a:r>
            <a:r>
              <a:rPr lang="fr-FR" sz="1800" dirty="0" smtClean="0"/>
              <a:t>u Serveur de Licences RMS</a:t>
            </a:r>
          </a:p>
          <a:p>
            <a:pPr lvl="2" eaLnBrk="1" hangingPunct="1">
              <a:defRPr/>
            </a:pPr>
            <a:r>
              <a:rPr lang="fr-FR" sz="1800" dirty="0" smtClean="0"/>
              <a:t>Signature de la licence avec la clé privée du Serveur de Licences RMS </a:t>
            </a:r>
          </a:p>
          <a:p>
            <a:pPr lvl="1" eaLnBrk="1" hangingPunct="1">
              <a:defRPr/>
            </a:pPr>
            <a:r>
              <a:rPr lang="fr-FR" sz="1800" dirty="0" smtClean="0"/>
              <a:t>7)Renvoi de la licence signée au client</a:t>
            </a:r>
          </a:p>
          <a:p>
            <a:pPr lvl="1" eaLnBrk="1" hangingPunct="1">
              <a:defRPr/>
            </a:pPr>
            <a:r>
              <a:rPr lang="fr-FR" sz="1800" dirty="0" smtClean="0"/>
              <a:t>8)Rajout par le client de la Licence de Publication au document</a:t>
            </a:r>
          </a:p>
          <a:p>
            <a:pPr eaLnBrk="1" hangingPunct="1"/>
            <a:endParaRPr lang="en-US" sz="2000" dirty="0" smtClean="0"/>
          </a:p>
          <a:p>
            <a:pPr eaLnBrk="1" hangingPunct="1"/>
            <a:endParaRPr lang="en-US" sz="2000" dirty="0" smtClean="0"/>
          </a:p>
          <a:p>
            <a:pPr eaLnBrk="1" hangingPunct="1"/>
            <a:r>
              <a:rPr lang="en-US" sz="2000" dirty="0" smtClean="0"/>
              <a:t>SLC = Server Licensor</a:t>
            </a:r>
            <a:r>
              <a:rPr lang="en-US" sz="2000" baseline="0" dirty="0" smtClean="0"/>
              <a:t> certificate</a:t>
            </a:r>
            <a:endParaRPr lang="en-US" sz="2000" dirty="0" smtClean="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24</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endParaRPr lang="en-US" sz="2000" dirty="0" smtClean="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25</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endParaRPr lang="en-US" sz="2000" dirty="0" smtClean="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26</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r>
              <a:rPr lang="en-US" sz="2000" dirty="0" err="1" smtClean="0"/>
              <a:t>Groupe</a:t>
            </a:r>
            <a:r>
              <a:rPr lang="en-US" sz="2000" dirty="0" smtClean="0"/>
              <a:t> AD</a:t>
            </a:r>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27</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r>
              <a:rPr kumimoji="0" lang="fr-FR" sz="2000" b="0" i="0" u="none" strike="noStrike" kern="1200" cap="none" spc="0" normalizeH="0" baseline="0" noProof="0" dirty="0" smtClean="0">
                <a:ln>
                  <a:noFill/>
                </a:ln>
                <a:effectLst/>
                <a:uLnTx/>
                <a:uFillTx/>
                <a:latin typeface="+mn-lt"/>
                <a:ea typeface="+mn-ea"/>
                <a:cs typeface="+mn-cs"/>
              </a:rPr>
              <a:t>Chiffre la clé de contenu et les droits donnés à l’utilisateur avec le RAC (clé publique)</a:t>
            </a:r>
          </a:p>
          <a:p>
            <a:pPr eaLnBrk="1" hangingPunct="1"/>
            <a:endParaRPr kumimoji="0" lang="fr-FR" sz="2000" b="0" i="0" u="none" strike="noStrike" kern="1200" cap="none" spc="0" normalizeH="0" baseline="0" noProof="0" dirty="0" smtClean="0">
              <a:ln>
                <a:noFill/>
              </a:ln>
              <a:effectLst/>
              <a:uLnTx/>
              <a:uFillTx/>
              <a:latin typeface="+mn-lt"/>
              <a:ea typeface="+mn-ea"/>
              <a:cs typeface="+mn-cs"/>
            </a:endParaRPr>
          </a:p>
          <a:p>
            <a:pPr eaLnBrk="1" hangingPunct="1"/>
            <a:r>
              <a:rPr kumimoji="0" lang="fr-FR" sz="2000" b="0" i="0" u="none" strike="noStrike" kern="1200" cap="none" spc="0" normalizeH="0" baseline="0" noProof="0" dirty="0" smtClean="0">
                <a:ln>
                  <a:noFill/>
                </a:ln>
                <a:effectLst/>
                <a:uLnTx/>
                <a:uFillTx/>
                <a:latin typeface="+mn-lt"/>
                <a:ea typeface="+mn-ea"/>
                <a:cs typeface="+mn-cs"/>
              </a:rPr>
              <a:t>L’utilisateur peut ouvrir le document</a:t>
            </a:r>
            <a:endParaRPr lang="en-US" sz="2000" dirty="0" smtClean="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28</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r>
              <a:rPr lang="en-US" sz="2000" dirty="0" smtClean="0"/>
              <a:t>Lockbox </a:t>
            </a:r>
            <a:r>
              <a:rPr lang="en-US" sz="2000" dirty="0" err="1" smtClean="0"/>
              <a:t>est</a:t>
            </a:r>
            <a:r>
              <a:rPr lang="en-US" sz="2000" dirty="0" smtClean="0"/>
              <a:t> </a:t>
            </a:r>
            <a:r>
              <a:rPr lang="en-US" sz="2000" dirty="0" err="1" smtClean="0"/>
              <a:t>installée</a:t>
            </a:r>
            <a:r>
              <a:rPr lang="en-US" sz="2000" dirty="0" smtClean="0"/>
              <a:t> avec</a:t>
            </a:r>
            <a:r>
              <a:rPr lang="en-US" sz="2000" baseline="0" dirty="0" smtClean="0"/>
              <a:t> le client RMS</a:t>
            </a:r>
          </a:p>
          <a:p>
            <a:pPr eaLnBrk="1" hangingPunct="1"/>
            <a:endParaRPr lang="en-US" sz="2000" baseline="0" dirty="0" smtClean="0"/>
          </a:p>
          <a:p>
            <a:pPr eaLnBrk="1" hangingPunct="1"/>
            <a:r>
              <a:rPr kumimoji="0" lang="fr-FR" sz="2000" b="0" i="0" u="none" strike="noStrike" kern="1200" cap="none" spc="0" normalizeH="0" baseline="0" noProof="0" dirty="0" smtClean="0">
                <a:ln>
                  <a:noFill/>
                </a:ln>
                <a:effectLst/>
                <a:uLnTx/>
                <a:uFillTx/>
                <a:latin typeface="+mn-lt"/>
                <a:ea typeface="+mn-ea"/>
                <a:cs typeface="+mn-cs"/>
              </a:rPr>
              <a:t>la machine (imbriquée dans la « </a:t>
            </a:r>
            <a:r>
              <a:rPr kumimoji="0" lang="fr-FR" sz="2000" b="0" i="0" u="none" strike="noStrike" kern="1200" cap="none" spc="0" normalizeH="0" baseline="0" noProof="0" dirty="0" err="1" smtClean="0">
                <a:ln>
                  <a:noFill/>
                </a:ln>
                <a:effectLst/>
                <a:uLnTx/>
                <a:uFillTx/>
                <a:latin typeface="+mn-lt"/>
                <a:ea typeface="+mn-ea"/>
                <a:cs typeface="+mn-cs"/>
              </a:rPr>
              <a:t>lockbox</a:t>
            </a:r>
            <a:r>
              <a:rPr kumimoji="0" lang="fr-FR" sz="2000" b="0" i="0" u="none" strike="noStrike" kern="1200" cap="none" spc="0" normalizeH="0" baseline="0" noProof="0" dirty="0" smtClean="0">
                <a:ln>
                  <a:noFill/>
                </a:ln>
                <a:effectLst/>
                <a:uLnTx/>
                <a:uFillTx/>
                <a:latin typeface="+mn-lt"/>
                <a:ea typeface="+mn-ea"/>
                <a:cs typeface="+mn-cs"/>
              </a:rPr>
              <a:t> »)</a:t>
            </a:r>
            <a:endParaRPr lang="en-US" sz="2000" dirty="0" smtClean="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29</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Wingdings" pitchFamily="2" charset="2"/>
              <a:buChar char="Ø"/>
            </a:pPr>
            <a:r>
              <a:rPr lang="fr-FR" dirty="0" smtClean="0"/>
              <a:t> ADRMS dans les grandes lignes</a:t>
            </a:r>
          </a:p>
          <a:p>
            <a:pPr lvl="1">
              <a:buFont typeface="Arial" pitchFamily="34" charset="0"/>
              <a:buChar char="•"/>
            </a:pPr>
            <a:r>
              <a:rPr lang="fr-FR" dirty="0" smtClean="0"/>
              <a:t> Pourquoi AD RMS?</a:t>
            </a:r>
          </a:p>
          <a:p>
            <a:pPr lvl="1">
              <a:buFont typeface="Arial" pitchFamily="34" charset="0"/>
              <a:buChar char="•"/>
            </a:pPr>
            <a:r>
              <a:rPr lang="fr-FR" dirty="0" smtClean="0"/>
              <a:t> Petit historique de la technologie.</a:t>
            </a:r>
          </a:p>
          <a:p>
            <a:pPr lvl="1">
              <a:buFont typeface="Arial" pitchFamily="34" charset="0"/>
              <a:buChar char="•"/>
            </a:pPr>
            <a:r>
              <a:rPr lang="fr-FR" dirty="0" smtClean="0"/>
              <a:t> Utilisation par un particulier </a:t>
            </a:r>
            <a:r>
              <a:rPr lang="fr-FR" b="1" dirty="0" smtClean="0"/>
              <a:t>(Démonstration)</a:t>
            </a:r>
            <a:endParaRPr lang="fr-FR" dirty="0" smtClean="0"/>
          </a:p>
          <a:p>
            <a:pPr lvl="1">
              <a:buFont typeface="Arial" pitchFamily="34" charset="0"/>
              <a:buChar char="•"/>
            </a:pPr>
            <a:endParaRPr lang="fr-FR" dirty="0" smtClean="0"/>
          </a:p>
          <a:p>
            <a:pPr>
              <a:buFont typeface="Wingdings" pitchFamily="2" charset="2"/>
              <a:buChar char="Ø"/>
            </a:pPr>
            <a:r>
              <a:rPr lang="fr-FR" dirty="0" smtClean="0"/>
              <a:t>Installation et configuration</a:t>
            </a:r>
          </a:p>
          <a:p>
            <a:pPr lvl="1">
              <a:buFont typeface="Arial" pitchFamily="34" charset="0"/>
              <a:buChar char="•"/>
            </a:pPr>
            <a:r>
              <a:rPr lang="fr-FR" dirty="0" smtClean="0"/>
              <a:t> Prérequis</a:t>
            </a:r>
          </a:p>
          <a:p>
            <a:pPr lvl="1">
              <a:buFont typeface="Arial" pitchFamily="34" charset="0"/>
              <a:buChar char="•"/>
            </a:pPr>
            <a:r>
              <a:rPr lang="fr-FR" dirty="0" smtClean="0"/>
              <a:t> Installation de l’infrastructure </a:t>
            </a:r>
            <a:r>
              <a:rPr lang="fr-FR" b="1" dirty="0" smtClean="0"/>
              <a:t>(Démonstration)</a:t>
            </a:r>
          </a:p>
          <a:p>
            <a:pPr lvl="1">
              <a:buFont typeface="Arial" pitchFamily="34" charset="0"/>
              <a:buChar char="•"/>
            </a:pPr>
            <a:r>
              <a:rPr lang="fr-FR" dirty="0" smtClean="0"/>
              <a:t> Présentation des étapes de l’installation</a:t>
            </a:r>
          </a:p>
          <a:p>
            <a:pPr>
              <a:buFont typeface="Wingdings" pitchFamily="2" charset="2"/>
              <a:buChar char="Ø"/>
            </a:pPr>
            <a:endParaRPr lang="fr-FR" dirty="0" smtClean="0"/>
          </a:p>
          <a:p>
            <a:pPr>
              <a:buFont typeface="Wingdings" pitchFamily="2" charset="2"/>
              <a:buChar char="Ø"/>
            </a:pPr>
            <a:r>
              <a:rPr lang="fr-FR" dirty="0" smtClean="0"/>
              <a:t>Fonctionnement d’ADRMS</a:t>
            </a:r>
          </a:p>
          <a:p>
            <a:pPr lvl="1">
              <a:buFont typeface="Arial" pitchFamily="34" charset="0"/>
              <a:buChar char="•"/>
            </a:pPr>
            <a:r>
              <a:rPr lang="fr-FR" dirty="0" smtClean="0"/>
              <a:t> Principes de fonctionnement</a:t>
            </a:r>
          </a:p>
          <a:p>
            <a:pPr lvl="1">
              <a:buFont typeface="Arial" pitchFamily="34" charset="0"/>
              <a:buChar char="•"/>
            </a:pPr>
            <a:r>
              <a:rPr lang="fr-FR" dirty="0" smtClean="0"/>
              <a:t> Publication de l’information</a:t>
            </a:r>
          </a:p>
          <a:p>
            <a:pPr lvl="1">
              <a:buFont typeface="Arial" pitchFamily="34" charset="0"/>
              <a:buChar char="•"/>
            </a:pPr>
            <a:r>
              <a:rPr lang="fr-FR" dirty="0" smtClean="0"/>
              <a:t> Consommation de l’information</a:t>
            </a:r>
          </a:p>
          <a:p>
            <a:endParaRPr lang="fr-FR" dirty="0" smtClean="0"/>
          </a:p>
          <a:p>
            <a:pPr>
              <a:buFont typeface="Wingdings" pitchFamily="2" charset="2"/>
              <a:buChar char="Ø"/>
            </a:pPr>
            <a:r>
              <a:rPr lang="fr-FR" dirty="0" smtClean="0"/>
              <a:t>Limitations et concurrence</a:t>
            </a:r>
          </a:p>
          <a:p>
            <a:pPr lvl="1">
              <a:buFont typeface="Arial" pitchFamily="34" charset="0"/>
              <a:buChar char="•"/>
            </a:pPr>
            <a:r>
              <a:rPr lang="fr-FR" dirty="0" smtClean="0"/>
              <a:t> Les limitations</a:t>
            </a:r>
          </a:p>
          <a:p>
            <a:pPr lvl="1">
              <a:buFont typeface="Arial" pitchFamily="34" charset="0"/>
              <a:buChar char="•"/>
            </a:pPr>
            <a:r>
              <a:rPr lang="fr-FR" dirty="0" smtClean="0"/>
              <a:t> Les concurrents</a:t>
            </a:r>
          </a:p>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3</a:t>
            </a:fld>
            <a:endParaRPr lang="fr-FR" dirty="0"/>
          </a:p>
        </p:txBody>
      </p:sp>
      <p:sp>
        <p:nvSpPr>
          <p:cNvPr id="5" name="Espace réservé de l'en-tête 4"/>
          <p:cNvSpPr>
            <a:spLocks noGrp="1"/>
          </p:cNvSpPr>
          <p:nvPr>
            <p:ph type="hdr" sz="quarter" idx="11"/>
          </p:nvPr>
        </p:nvSpPr>
        <p:spPr/>
        <p:txBody>
          <a:bodyPr/>
          <a:lstStyle/>
          <a:p>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90500" indent="-190500" eaLnBrk="1" hangingPunct="1">
              <a:lnSpc>
                <a:spcPct val="90000"/>
              </a:lnSpc>
              <a:buFontTx/>
              <a:buAutoNum type="arabicPeriod"/>
            </a:pPr>
            <a:r>
              <a:rPr lang="en-CA" dirty="0" err="1" smtClean="0"/>
              <a:t>L’auteur</a:t>
            </a:r>
            <a:r>
              <a:rPr lang="en-CA" baseline="0" dirty="0" smtClean="0"/>
              <a:t> </a:t>
            </a:r>
            <a:r>
              <a:rPr lang="en-CA" baseline="0" dirty="0" err="1" smtClean="0"/>
              <a:t>recoit</a:t>
            </a:r>
            <a:r>
              <a:rPr lang="en-CA" baseline="0" dirty="0" smtClean="0"/>
              <a:t> un RAC et un CLC du </a:t>
            </a:r>
            <a:r>
              <a:rPr lang="en-CA" baseline="0" dirty="0" err="1" smtClean="0"/>
              <a:t>Serveur</a:t>
            </a:r>
            <a:r>
              <a:rPr lang="en-CA" baseline="0" dirty="0" smtClean="0"/>
              <a:t> RMS a </a:t>
            </a:r>
            <a:r>
              <a:rPr lang="en-CA" baseline="0" dirty="0" err="1" smtClean="0"/>
              <a:t>sa</a:t>
            </a:r>
            <a:r>
              <a:rPr lang="en-CA" baseline="0" dirty="0" smtClean="0"/>
              <a:t> première utilisation du service.</a:t>
            </a:r>
          </a:p>
          <a:p>
            <a:pPr marL="647700" lvl="1" indent="-190500" eaLnBrk="1" hangingPunct="1">
              <a:lnSpc>
                <a:spcPct val="90000"/>
              </a:lnSpc>
              <a:buFont typeface="Arial" pitchFamily="34" charset="0"/>
              <a:buChar char="•"/>
            </a:pPr>
            <a:r>
              <a:rPr lang="en-CA" baseline="0" dirty="0" smtClean="0"/>
              <a:t>RAC Assure </a:t>
            </a:r>
            <a:r>
              <a:rPr lang="en-CA" baseline="0" dirty="0" err="1" smtClean="0"/>
              <a:t>l’identité</a:t>
            </a:r>
            <a:r>
              <a:rPr lang="en-CA" baseline="0" dirty="0" smtClean="0"/>
              <a:t> de </a:t>
            </a:r>
            <a:r>
              <a:rPr lang="en-CA" baseline="0" dirty="0" err="1" smtClean="0"/>
              <a:t>l’utisateur</a:t>
            </a:r>
            <a:r>
              <a:rPr lang="en-CA" baseline="0" dirty="0" smtClean="0"/>
              <a:t> </a:t>
            </a:r>
          </a:p>
          <a:p>
            <a:pPr marL="647700" lvl="1" indent="-190500" eaLnBrk="1" hangingPunct="1">
              <a:lnSpc>
                <a:spcPct val="90000"/>
              </a:lnSpc>
              <a:buFont typeface="Arial" pitchFamily="34" charset="0"/>
              <a:buChar char="•"/>
            </a:pPr>
            <a:r>
              <a:rPr lang="en-CA" baseline="0" dirty="0" smtClean="0"/>
              <a:t>CLC </a:t>
            </a:r>
            <a:r>
              <a:rPr lang="en-CA" baseline="0" dirty="0" err="1" smtClean="0"/>
              <a:t>permet</a:t>
            </a:r>
            <a:r>
              <a:rPr lang="en-CA" baseline="0" dirty="0" smtClean="0"/>
              <a:t> la publication hors </a:t>
            </a:r>
            <a:r>
              <a:rPr lang="en-CA" baseline="0" dirty="0" err="1" smtClean="0"/>
              <a:t>ligne</a:t>
            </a:r>
            <a:endParaRPr lang="en-CA" dirty="0" smtClean="0"/>
          </a:p>
          <a:p>
            <a:pPr marL="190500" indent="-190500" eaLnBrk="1" hangingPunct="1">
              <a:lnSpc>
                <a:spcPct val="90000"/>
              </a:lnSpc>
              <a:buFontTx/>
              <a:buAutoNum type="arabicPeriod"/>
            </a:pPr>
            <a:r>
              <a:rPr lang="en-CA" dirty="0" err="1" smtClean="0"/>
              <a:t>L’auteur</a:t>
            </a:r>
            <a:r>
              <a:rPr lang="en-CA" baseline="0" dirty="0" smtClean="0"/>
              <a:t> </a:t>
            </a:r>
            <a:r>
              <a:rPr lang="en-CA" baseline="0" dirty="0" err="1" smtClean="0"/>
              <a:t>attribue</a:t>
            </a:r>
            <a:r>
              <a:rPr lang="en-CA" baseline="0" dirty="0" smtClean="0"/>
              <a:t> des </a:t>
            </a:r>
            <a:r>
              <a:rPr lang="en-CA" baseline="0" dirty="0" err="1" smtClean="0"/>
              <a:t>droits</a:t>
            </a:r>
            <a:r>
              <a:rPr lang="en-CA" baseline="0" dirty="0" smtClean="0"/>
              <a:t> </a:t>
            </a:r>
            <a:r>
              <a:rPr lang="en-CA" baseline="0" dirty="0" err="1" smtClean="0"/>
              <a:t>sur</a:t>
            </a:r>
            <a:r>
              <a:rPr lang="en-CA" baseline="0" dirty="0" smtClean="0"/>
              <a:t> son document</a:t>
            </a:r>
            <a:endParaRPr lang="en-CA" dirty="0" smtClean="0"/>
          </a:p>
          <a:p>
            <a:pPr marL="190500" indent="-190500" eaLnBrk="1" hangingPunct="1">
              <a:lnSpc>
                <a:spcPct val="90000"/>
              </a:lnSpc>
              <a:buFontTx/>
              <a:buAutoNum type="arabicPeriod"/>
            </a:pPr>
            <a:r>
              <a:rPr lang="en-CA" dirty="0" smtClean="0"/>
              <a:t>Le</a:t>
            </a:r>
            <a:r>
              <a:rPr lang="en-CA" baseline="0" dirty="0" smtClean="0"/>
              <a:t> document </a:t>
            </a:r>
            <a:r>
              <a:rPr lang="en-CA" baseline="0" dirty="0" err="1" smtClean="0"/>
              <a:t>est</a:t>
            </a:r>
            <a:r>
              <a:rPr lang="en-CA" baseline="0" dirty="0" smtClean="0"/>
              <a:t> </a:t>
            </a:r>
            <a:r>
              <a:rPr lang="en-CA" baseline="0" dirty="0" err="1" smtClean="0"/>
              <a:t>crypté</a:t>
            </a:r>
            <a:r>
              <a:rPr lang="en-CA" baseline="0" dirty="0" smtClean="0"/>
              <a:t> avec la </a:t>
            </a:r>
            <a:r>
              <a:rPr lang="en-CA" baseline="0" dirty="0" err="1" smtClean="0"/>
              <a:t>clé</a:t>
            </a:r>
            <a:r>
              <a:rPr lang="en-CA" baseline="0" dirty="0" smtClean="0"/>
              <a:t> </a:t>
            </a:r>
            <a:r>
              <a:rPr lang="en-CA" baseline="0" dirty="0" err="1" smtClean="0"/>
              <a:t>publique</a:t>
            </a:r>
            <a:r>
              <a:rPr lang="en-CA" baseline="0" dirty="0" smtClean="0"/>
              <a:t> du </a:t>
            </a:r>
            <a:r>
              <a:rPr lang="en-CA" baseline="0" dirty="0" err="1" smtClean="0"/>
              <a:t>serveur</a:t>
            </a:r>
            <a:r>
              <a:rPr lang="en-CA" dirty="0" smtClean="0"/>
              <a:t>. </a:t>
            </a:r>
            <a:r>
              <a:rPr lang="en-CA" dirty="0" err="1" smtClean="0"/>
              <a:t>Cette</a:t>
            </a:r>
            <a:r>
              <a:rPr lang="en-CA" dirty="0" smtClean="0"/>
              <a:t> </a:t>
            </a:r>
            <a:r>
              <a:rPr lang="en-CA" dirty="0" err="1" smtClean="0"/>
              <a:t>clé</a:t>
            </a:r>
            <a:r>
              <a:rPr lang="en-CA" baseline="0" dirty="0" smtClean="0"/>
              <a:t> </a:t>
            </a:r>
            <a:r>
              <a:rPr lang="en-CA" baseline="0" dirty="0" err="1" smtClean="0"/>
              <a:t>est</a:t>
            </a:r>
            <a:r>
              <a:rPr lang="en-CA" baseline="0" dirty="0" smtClean="0"/>
              <a:t> </a:t>
            </a:r>
            <a:r>
              <a:rPr lang="en-CA" baseline="0" dirty="0" err="1" smtClean="0"/>
              <a:t>insérée</a:t>
            </a:r>
            <a:r>
              <a:rPr lang="en-CA" baseline="0" dirty="0" smtClean="0"/>
              <a:t> </a:t>
            </a:r>
            <a:r>
              <a:rPr lang="en-CA" baseline="0" dirty="0" err="1" smtClean="0"/>
              <a:t>dans</a:t>
            </a:r>
            <a:r>
              <a:rPr lang="en-CA" baseline="0" dirty="0" smtClean="0"/>
              <a:t> la licence de publication</a:t>
            </a:r>
            <a:r>
              <a:rPr lang="en-CA" dirty="0" smtClean="0"/>
              <a:t>. If the author has used offline publishing, another copy of the symmetric key is encrypted by the public key of the author’s CLC and included in the publishing license. </a:t>
            </a:r>
          </a:p>
          <a:p>
            <a:pPr marL="190500" indent="-190500" eaLnBrk="1" hangingPunct="1">
              <a:lnSpc>
                <a:spcPct val="90000"/>
              </a:lnSpc>
              <a:buFontTx/>
              <a:buAutoNum type="arabicPeriod"/>
            </a:pPr>
            <a:r>
              <a:rPr lang="en-CA" dirty="0" err="1" smtClean="0"/>
              <a:t>L’auteur</a:t>
            </a:r>
            <a:r>
              <a:rPr lang="en-CA" baseline="0" dirty="0" smtClean="0"/>
              <a:t> </a:t>
            </a:r>
            <a:r>
              <a:rPr lang="en-CA" baseline="0" dirty="0" err="1" smtClean="0"/>
              <a:t>distribue</a:t>
            </a:r>
            <a:r>
              <a:rPr lang="en-CA" baseline="0" dirty="0" smtClean="0"/>
              <a:t> son document</a:t>
            </a:r>
            <a:endParaRPr lang="en-CA" dirty="0" smtClean="0"/>
          </a:p>
          <a:p>
            <a:pPr marL="190500" indent="-190500" eaLnBrk="1" hangingPunct="1">
              <a:lnSpc>
                <a:spcPct val="90000"/>
              </a:lnSpc>
              <a:buFontTx/>
              <a:buAutoNum type="arabicPeriod"/>
            </a:pPr>
            <a:r>
              <a:rPr lang="en-CA" dirty="0" smtClean="0"/>
              <a:t>Le </a:t>
            </a:r>
            <a:r>
              <a:rPr lang="en-CA" dirty="0" err="1" smtClean="0"/>
              <a:t>destinataire</a:t>
            </a:r>
            <a:r>
              <a:rPr lang="en-CA" baseline="0" dirty="0" smtClean="0"/>
              <a:t> </a:t>
            </a:r>
            <a:r>
              <a:rPr lang="en-CA" baseline="0" dirty="0" err="1" smtClean="0"/>
              <a:t>recoit</a:t>
            </a:r>
            <a:r>
              <a:rPr lang="en-CA" baseline="0" dirty="0" smtClean="0"/>
              <a:t> le document et </a:t>
            </a:r>
            <a:r>
              <a:rPr lang="en-CA" baseline="0" dirty="0" err="1" smtClean="0"/>
              <a:t>obtient</a:t>
            </a:r>
            <a:r>
              <a:rPr lang="en-CA" baseline="0" dirty="0" smtClean="0"/>
              <a:t> un RAC </a:t>
            </a:r>
            <a:r>
              <a:rPr lang="en-CA" baseline="0" dirty="0" err="1" smtClean="0"/>
              <a:t>s’il</a:t>
            </a:r>
            <a:r>
              <a:rPr lang="en-CA" baseline="0" dirty="0" smtClean="0"/>
              <a:t> </a:t>
            </a:r>
            <a:r>
              <a:rPr lang="en-CA" baseline="0" dirty="0" err="1" smtClean="0"/>
              <a:t>n’en</a:t>
            </a:r>
            <a:r>
              <a:rPr lang="en-CA" baseline="0" dirty="0" smtClean="0"/>
              <a:t> a pas</a:t>
            </a:r>
            <a:endParaRPr lang="en-CA" dirty="0" smtClean="0"/>
          </a:p>
          <a:p>
            <a:pPr marL="190500" indent="-190500" eaLnBrk="1" hangingPunct="1">
              <a:lnSpc>
                <a:spcPct val="90000"/>
              </a:lnSpc>
              <a:buFontTx/>
              <a:buAutoNum type="arabicPeriod"/>
            </a:pPr>
            <a:r>
              <a:rPr lang="en-CA" dirty="0" smtClean="0"/>
              <a:t>L</a:t>
            </a:r>
            <a:r>
              <a:rPr lang="en-CA" baseline="0" dirty="0" smtClean="0"/>
              <a:t>e </a:t>
            </a:r>
            <a:r>
              <a:rPr lang="en-CA" baseline="0" dirty="0" err="1" smtClean="0"/>
              <a:t>destinataire</a:t>
            </a:r>
            <a:r>
              <a:rPr lang="en-CA" baseline="0" dirty="0" smtClean="0"/>
              <a:t> </a:t>
            </a:r>
            <a:r>
              <a:rPr lang="en-CA" baseline="0" dirty="0" err="1" smtClean="0"/>
              <a:t>effectue</a:t>
            </a:r>
            <a:r>
              <a:rPr lang="en-CA" baseline="0" dirty="0" smtClean="0"/>
              <a:t> </a:t>
            </a:r>
            <a:r>
              <a:rPr lang="en-CA" baseline="0" dirty="0" err="1" smtClean="0"/>
              <a:t>une</a:t>
            </a:r>
            <a:r>
              <a:rPr lang="en-CA" baseline="0" dirty="0" smtClean="0"/>
              <a:t> </a:t>
            </a:r>
            <a:r>
              <a:rPr lang="en-CA" baseline="0" dirty="0" err="1" smtClean="0"/>
              <a:t>demande</a:t>
            </a:r>
            <a:r>
              <a:rPr lang="en-CA" baseline="0" dirty="0" smtClean="0"/>
              <a:t> de lecture au </a:t>
            </a:r>
            <a:r>
              <a:rPr lang="en-CA" baseline="0" dirty="0" err="1" smtClean="0"/>
              <a:t>serveur</a:t>
            </a:r>
            <a:r>
              <a:rPr lang="en-CA" baseline="0" dirty="0" smtClean="0"/>
              <a:t> RMS</a:t>
            </a:r>
            <a:endParaRPr lang="en-CA" dirty="0" smtClean="0"/>
          </a:p>
          <a:p>
            <a:pPr marL="190500" indent="-190500" eaLnBrk="1" hangingPunct="1">
              <a:lnSpc>
                <a:spcPct val="90000"/>
              </a:lnSpc>
              <a:buFontTx/>
              <a:buAutoNum type="arabicPeriod"/>
            </a:pPr>
            <a:r>
              <a:rPr lang="en-CA" dirty="0" smtClean="0"/>
              <a:t>Le </a:t>
            </a:r>
            <a:r>
              <a:rPr lang="en-CA" dirty="0" err="1" smtClean="0"/>
              <a:t>serveur</a:t>
            </a:r>
            <a:r>
              <a:rPr lang="en-CA" dirty="0" smtClean="0"/>
              <a:t> </a:t>
            </a:r>
            <a:r>
              <a:rPr lang="en-CA" dirty="0" err="1" smtClean="0"/>
              <a:t>confirme</a:t>
            </a:r>
            <a:r>
              <a:rPr lang="en-CA" dirty="0" smtClean="0"/>
              <a:t> </a:t>
            </a:r>
            <a:r>
              <a:rPr lang="en-CA" dirty="0" err="1" smtClean="0"/>
              <a:t>que</a:t>
            </a:r>
            <a:r>
              <a:rPr lang="en-CA" dirty="0" smtClean="0"/>
              <a:t> le </a:t>
            </a:r>
            <a:r>
              <a:rPr lang="en-CA" dirty="0" err="1" smtClean="0"/>
              <a:t>destinataire</a:t>
            </a:r>
            <a:r>
              <a:rPr lang="en-CA" baseline="0" dirty="0" smtClean="0"/>
              <a:t> à </a:t>
            </a:r>
            <a:r>
              <a:rPr lang="en-CA" baseline="0" dirty="0" err="1" smtClean="0"/>
              <a:t>bien</a:t>
            </a:r>
            <a:r>
              <a:rPr lang="en-CA" baseline="0" dirty="0" smtClean="0"/>
              <a:t> le </a:t>
            </a:r>
            <a:r>
              <a:rPr lang="en-CA" baseline="0" dirty="0" err="1" smtClean="0"/>
              <a:t>droit</a:t>
            </a:r>
            <a:r>
              <a:rPr lang="en-CA" baseline="0" dirty="0" smtClean="0"/>
              <a:t> </a:t>
            </a:r>
            <a:r>
              <a:rPr lang="en-CA" baseline="0" dirty="0" err="1" smtClean="0"/>
              <a:t>d’ouvrir</a:t>
            </a:r>
            <a:r>
              <a:rPr lang="en-CA" baseline="0" dirty="0" smtClean="0"/>
              <a:t> le document et </a:t>
            </a:r>
            <a:r>
              <a:rPr lang="en-CA" baseline="0" dirty="0" err="1" smtClean="0"/>
              <a:t>crée</a:t>
            </a:r>
            <a:r>
              <a:rPr lang="en-CA" baseline="0" dirty="0" smtClean="0"/>
              <a:t> </a:t>
            </a:r>
            <a:r>
              <a:rPr lang="en-CA" baseline="0" dirty="0" err="1" smtClean="0"/>
              <a:t>une</a:t>
            </a:r>
            <a:r>
              <a:rPr lang="en-CA" baseline="0" dirty="0" smtClean="0"/>
              <a:t> Use Licence</a:t>
            </a:r>
            <a:r>
              <a:rPr lang="en-CA" dirty="0" smtClean="0"/>
              <a:t>.</a:t>
            </a:r>
          </a:p>
          <a:p>
            <a:pPr marL="190500" indent="-190500" eaLnBrk="1" hangingPunct="1">
              <a:lnSpc>
                <a:spcPct val="90000"/>
              </a:lnSpc>
              <a:buFontTx/>
              <a:buAutoNum type="arabicPeriod"/>
            </a:pPr>
            <a:r>
              <a:rPr lang="en-CA" dirty="0" smtClean="0"/>
              <a:t>Le </a:t>
            </a:r>
            <a:r>
              <a:rPr lang="en-CA" dirty="0" err="1" smtClean="0"/>
              <a:t>serveur</a:t>
            </a:r>
            <a:r>
              <a:rPr lang="en-CA" baseline="0" dirty="0" smtClean="0"/>
              <a:t> </a:t>
            </a:r>
            <a:r>
              <a:rPr lang="en-CA" baseline="0" dirty="0" err="1" smtClean="0"/>
              <a:t>retourne</a:t>
            </a:r>
            <a:r>
              <a:rPr lang="en-CA" baseline="0" dirty="0" smtClean="0"/>
              <a:t> la UL</a:t>
            </a:r>
            <a:endParaRPr lang="en-CA" dirty="0" smtClean="0"/>
          </a:p>
          <a:p>
            <a:pPr marL="190500" indent="-190500" eaLnBrk="1" hangingPunct="1">
              <a:lnSpc>
                <a:spcPct val="90000"/>
              </a:lnSpc>
              <a:buFontTx/>
              <a:buAutoNum type="arabicPeriod"/>
            </a:pPr>
            <a:r>
              <a:rPr lang="fr-FR" dirty="0" smtClean="0"/>
              <a:t>Le client ouvre le document</a:t>
            </a:r>
          </a:p>
          <a:p>
            <a:pPr marL="190500" indent="-190500" eaLnBrk="1" hangingPunct="1">
              <a:lnSpc>
                <a:spcPct val="90000"/>
              </a:lnSpc>
              <a:buFontTx/>
              <a:buAutoNum type="arabicPeriod"/>
            </a:pPr>
            <a:endParaRPr lang="fr-FR" dirty="0" smtClean="0"/>
          </a:p>
          <a:p>
            <a:pPr marL="190500" indent="-190500" eaLnBrk="1" hangingPunct="1">
              <a:lnSpc>
                <a:spcPct val="90000"/>
              </a:lnSpc>
              <a:buFontTx/>
              <a:buAutoNum type="arabicPeriod"/>
            </a:pPr>
            <a:endParaRPr lang="fr-FR" dirty="0" smtClean="0"/>
          </a:p>
          <a:p>
            <a:pPr marL="190500" indent="-190500" eaLnBrk="1" hangingPunct="1">
              <a:lnSpc>
                <a:spcPct val="90000"/>
              </a:lnSpc>
              <a:buFontTx/>
              <a:buAutoNum type="arabicPeriod"/>
            </a:pPr>
            <a:endParaRPr lang="fr-FR" dirty="0" smtClean="0"/>
          </a:p>
          <a:p>
            <a:pPr marL="190500" indent="-190500" eaLnBrk="1" hangingPunct="1">
              <a:lnSpc>
                <a:spcPct val="90000"/>
              </a:lnSpc>
              <a:buFontTx/>
              <a:buAutoNum type="arabicPeriod"/>
            </a:pPr>
            <a:endParaRPr lang="fr-FR" dirty="0" smtClean="0"/>
          </a:p>
          <a:p>
            <a:pPr marL="190500" indent="-190500" eaLnBrk="1" hangingPunct="1">
              <a:lnSpc>
                <a:spcPct val="90000"/>
              </a:lnSpc>
              <a:buFontTx/>
              <a:buAutoNum type="arabicPeriod"/>
            </a:pPr>
            <a:endParaRPr lang="fr-FR" dirty="0" smtClean="0"/>
          </a:p>
          <a:p>
            <a:pPr marL="190500" indent="-190500" eaLnBrk="1" hangingPunct="1">
              <a:lnSpc>
                <a:spcPct val="90000"/>
              </a:lnSpc>
            </a:pPr>
            <a:r>
              <a:rPr lang="en-CA" dirty="0" smtClean="0"/>
              <a:t>The following steps illustrate the Windows RMS workflow:</a:t>
            </a:r>
          </a:p>
          <a:p>
            <a:pPr marL="190500" indent="-190500" eaLnBrk="1" hangingPunct="1">
              <a:lnSpc>
                <a:spcPct val="90000"/>
              </a:lnSpc>
              <a:buFontTx/>
              <a:buAutoNum type="arabicPeriod"/>
            </a:pPr>
            <a:r>
              <a:rPr lang="en-CA" dirty="0" smtClean="0"/>
              <a:t>The author receives an RAC and CLC from the AD RMS cluster the first time he or she tries to rights-protect information. This is a one-time step that establishes the user’s AD RMS credential (the RAC is the AD RMS user credential) and enables offline publishing of rights-protected information (using the CLC) in the future.</a:t>
            </a:r>
          </a:p>
          <a:p>
            <a:pPr marL="190500" indent="-190500" eaLnBrk="1" hangingPunct="1">
              <a:lnSpc>
                <a:spcPct val="90000"/>
              </a:lnSpc>
              <a:buFontTx/>
              <a:buAutoNum type="arabicPeriod"/>
            </a:pPr>
            <a:r>
              <a:rPr lang="en-CA" dirty="0" smtClean="0"/>
              <a:t>Using an AD RMS–enabled application, an author creates a file and specifies a set of usage rights and conditions for that file. A publishing license that contains the usage policies is then generated.</a:t>
            </a:r>
          </a:p>
          <a:p>
            <a:pPr marL="190500" indent="-190500" eaLnBrk="1" hangingPunct="1">
              <a:lnSpc>
                <a:spcPct val="90000"/>
              </a:lnSpc>
              <a:buFontTx/>
              <a:buAutoNum type="arabicPeriod"/>
            </a:pPr>
            <a:r>
              <a:rPr lang="en-CA" dirty="0" smtClean="0"/>
              <a:t>The application then encrypts the file with a symmetric key, which is then encrypted by the public key of the AD RMS cluster. The key is then inserted into the publishing license and the publishing license is bound to the file. Only the author’s AD RMS cluster can issue use licenses to decrypt this file. If the author has used offline publishing, another copy of the symmetric key is encrypted by the public key of the author’s CLC and included in the publishing license. The result of this additional encryption step is that an owner license is created that allows the author to consume the content without licensing it from an AD RMS cluster.</a:t>
            </a:r>
          </a:p>
          <a:p>
            <a:pPr marL="190500" indent="-190500" eaLnBrk="1" hangingPunct="1">
              <a:lnSpc>
                <a:spcPct val="90000"/>
              </a:lnSpc>
              <a:buFontTx/>
              <a:buAutoNum type="arabicPeriod"/>
            </a:pPr>
            <a:r>
              <a:rPr lang="en-CA" dirty="0" smtClean="0"/>
              <a:t>The author distributes the file.</a:t>
            </a:r>
          </a:p>
          <a:p>
            <a:pPr marL="190500" indent="-190500" eaLnBrk="1" hangingPunct="1">
              <a:lnSpc>
                <a:spcPct val="90000"/>
              </a:lnSpc>
              <a:buFontTx/>
              <a:buAutoNum type="arabicPeriod"/>
            </a:pPr>
            <a:r>
              <a:rPr lang="en-CA" dirty="0" smtClean="0"/>
              <a:t>A recipient receives a protected file through a regular distribution channel and opens it using an AD RMS–enabled application. If the recipient does not have an RAC on the current computer, this is the point at which one will be issued from the AD RMS cluster.</a:t>
            </a:r>
          </a:p>
          <a:p>
            <a:pPr marL="190500" indent="-190500" eaLnBrk="1" hangingPunct="1">
              <a:lnSpc>
                <a:spcPct val="90000"/>
              </a:lnSpc>
              <a:buFontTx/>
              <a:buAutoNum type="arabicPeriod"/>
            </a:pPr>
            <a:r>
              <a:rPr lang="en-CA" dirty="0" smtClean="0"/>
              <a:t>The application sends a request for a use license to the AD RMS cluster that issued the publishing license for the protected information. The request includes the recipient’s account certificate (which contains the recipient’s public key) and the publishing license (which contains the symmetric key that encrypted the file).</a:t>
            </a:r>
          </a:p>
          <a:p>
            <a:pPr marL="190500" indent="-190500" eaLnBrk="1" hangingPunct="1">
              <a:lnSpc>
                <a:spcPct val="90000"/>
              </a:lnSpc>
              <a:buFontTx/>
              <a:buAutoNum type="arabicPeriod"/>
            </a:pPr>
            <a:r>
              <a:rPr lang="en-CA" dirty="0" smtClean="0"/>
              <a:t>The AD RMS cluster confirms that the recipient is authorized, checks that the recipient is a named user, and creates a use license. During this process, the server decrypts the symmetric key by using the private key of the server, re-encrypts the symmetric key by using the public key of the recipient, and then adds the encrypted symmetric key to the use license. This step ensures that only the intended recipient can decrypt the symmetric key and thus decrypt the protected file. The server also adds any relevant conditions to the use license, such as the expiration or an application or operating system exclusion.</a:t>
            </a:r>
          </a:p>
          <a:p>
            <a:pPr marL="190500" indent="-190500" eaLnBrk="1" hangingPunct="1">
              <a:lnSpc>
                <a:spcPct val="90000"/>
              </a:lnSpc>
              <a:buFontTx/>
              <a:buAutoNum type="arabicPeriod"/>
            </a:pPr>
            <a:r>
              <a:rPr lang="en-CA" dirty="0" smtClean="0"/>
              <a:t>When the confirmation is complete, the licensing server returns the use license to the recipient’s client computer.</a:t>
            </a:r>
          </a:p>
          <a:p>
            <a:pPr marL="190500" indent="-190500" eaLnBrk="1" hangingPunct="1">
              <a:lnSpc>
                <a:spcPct val="90000"/>
              </a:lnSpc>
              <a:buFontTx/>
              <a:buAutoNum type="arabicPeriod"/>
            </a:pPr>
            <a:r>
              <a:rPr lang="en-CA" dirty="0" smtClean="0"/>
              <a:t>After receiving the use license, the application examines both the license and the recipient’s account certificate to determine whether any certificate in either chain of trust requires a revocation list. If so, the application checks for a local copy of the revocation list that has not expired. If necessary, it retrieves a current copy of the revocation list. The application then applies any revocation conditions that are relevant in the current context. If no revocation condition blocks access to the file, the application renders the data, and the user may exercise the rights he or she has been granted.</a:t>
            </a:r>
            <a:r>
              <a:rPr lang="en-US" dirty="0" smtClean="0"/>
              <a:t> </a:t>
            </a:r>
          </a:p>
          <a:p>
            <a:pPr marL="190500" indent="-190500" eaLnBrk="1" hangingPunct="1">
              <a:lnSpc>
                <a:spcPct val="90000"/>
              </a:lnSpc>
            </a:pPr>
            <a:r>
              <a:rPr lang="en-US" dirty="0" smtClean="0"/>
              <a:t>For more information on this topic, see the following:</a:t>
            </a:r>
          </a:p>
          <a:p>
            <a:pPr marL="190500" indent="-190500" eaLnBrk="1" hangingPunct="1">
              <a:lnSpc>
                <a:spcPct val="90000"/>
              </a:lnSpc>
              <a:buFontTx/>
              <a:buChar char="•"/>
            </a:pPr>
            <a:r>
              <a:rPr lang="en-US" dirty="0" smtClean="0"/>
              <a:t>Overview of AD RMS: http://go.microsoft.com/fwlink/?LinkID=162160</a:t>
            </a:r>
          </a:p>
          <a:p>
            <a:pPr marL="190500" indent="-190500" eaLnBrk="1" hangingPunct="1">
              <a:lnSpc>
                <a:spcPct val="90000"/>
              </a:lnSpc>
              <a:buFontTx/>
              <a:buChar char="•"/>
            </a:pPr>
            <a:endParaRPr lang="en-US" dirty="0" smtClean="0"/>
          </a:p>
          <a:p>
            <a:pPr marL="190500" indent="-190500" eaLnBrk="1" hangingPunct="1">
              <a:lnSpc>
                <a:spcPct val="90000"/>
              </a:lnSpc>
            </a:pPr>
            <a:endParaRPr lang="en-US" dirty="0" smtClean="0"/>
          </a:p>
          <a:p>
            <a:pPr marL="190500" indent="-190500" eaLnBrk="1" hangingPunct="1">
              <a:lnSpc>
                <a:spcPct val="90000"/>
              </a:lnSpc>
              <a:buFontTx/>
              <a:buAutoNum type="arabicPeriod"/>
            </a:pPr>
            <a:endParaRPr lang="en-US" dirty="0" smtClean="0"/>
          </a:p>
          <a:p>
            <a:pPr marL="190500" indent="-190500" eaLnBrk="1" hangingPunct="1">
              <a:lnSpc>
                <a:spcPct val="90000"/>
              </a:lnSpc>
              <a:buFontTx/>
              <a:buChar char="•"/>
            </a:pPr>
            <a:endParaRPr lang="en-US" dirty="0" smtClean="0"/>
          </a:p>
          <a:p>
            <a:pPr marL="190500" indent="-190500" eaLnBrk="1" hangingPunct="1">
              <a:lnSpc>
                <a:spcPct val="90000"/>
              </a:lnSpc>
            </a:pP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30</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Ne</a:t>
            </a:r>
            <a:r>
              <a:rPr lang="fr-FR" baseline="0" dirty="0" smtClean="0"/>
              <a:t> protège pas contre les photos ou les copies d’écran :p</a:t>
            </a:r>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31</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Ne fonctionne pas avec autre chose que des systèmes Microsoft</a:t>
            </a:r>
          </a:p>
          <a:p>
            <a:r>
              <a:rPr lang="fr-FR" dirty="0" smtClean="0"/>
              <a:t>Il faut une</a:t>
            </a:r>
            <a:r>
              <a:rPr lang="fr-FR" baseline="0" dirty="0" smtClean="0"/>
              <a:t> infrastructure Microsoft avec les clients Microsoft .</a:t>
            </a:r>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32</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33</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34</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35</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36</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2D59547-687A-4183-8442-78C1BCA3BDE9}" type="slidenum">
              <a:rPr lang="fr-FR" smtClean="0"/>
              <a:pPr/>
              <a:t>38</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2D59547-687A-4183-8442-78C1BCA3BDE9}"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 l’utilisateur à accès au partage il a alors la possibilité de copier, de modifier et de rediffuser l’information même avec un accès en lecture seule</a:t>
            </a:r>
          </a:p>
          <a:p>
            <a:endParaRPr lang="fr-FR" dirty="0" smtClean="0"/>
          </a:p>
          <a:p>
            <a:r>
              <a:rPr lang="fr-FR" dirty="0" smtClean="0"/>
              <a:t>Les </a:t>
            </a:r>
            <a:r>
              <a:rPr lang="fr-FR" dirty="0" err="1" smtClean="0"/>
              <a:t>ACLs</a:t>
            </a:r>
            <a:r>
              <a:rPr lang="fr-FR" dirty="0" smtClean="0"/>
              <a:t> ne restreignent pas ce que l’utilisateur peut faire avec un document</a:t>
            </a:r>
          </a:p>
          <a:p>
            <a:r>
              <a:rPr lang="fr-FR" dirty="0" smtClean="0"/>
              <a:t>-&gt;</a:t>
            </a:r>
            <a:r>
              <a:rPr lang="fr-FR" baseline="0" dirty="0" smtClean="0"/>
              <a:t> Tout ou non, l’utilisateur peut tout faire / l’utilisateur ne peux rien faire.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4</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Bon, qui croire ? Je ne sais pas, mais ce</a:t>
            </a:r>
            <a:r>
              <a:rPr lang="fr-FR" baseline="0" dirty="0" smtClean="0"/>
              <a:t> qui est sur c’est que </a:t>
            </a:r>
            <a:r>
              <a:rPr lang="fr-FR" dirty="0" smtClean="0"/>
              <a:t>si ces documents avais été mieux protégés, cette question n’aurais même</a:t>
            </a:r>
            <a:r>
              <a:rPr lang="fr-FR" baseline="0" dirty="0" smtClean="0"/>
              <a:t> pas eu lieu d’être.</a:t>
            </a:r>
          </a:p>
          <a:p>
            <a:endParaRPr lang="fr-FR" baseline="0" dirty="0" smtClean="0"/>
          </a:p>
          <a:p>
            <a:r>
              <a:rPr lang="fr-FR" baseline="0" dirty="0" smtClean="0"/>
              <a:t>Il y a des centaine de cas de ce genre.</a:t>
            </a:r>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5</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6</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7</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lnSpc>
                <a:spcPct val="80000"/>
              </a:lnSpc>
              <a:defRPr/>
            </a:pPr>
            <a:r>
              <a:rPr lang="fr-FR" sz="2000" dirty="0" smtClean="0"/>
              <a:t>Technologie d’infrastructure destinée aux environnements d’entreprise pour la protection des documents et e-mails</a:t>
            </a:r>
          </a:p>
          <a:p>
            <a:pPr lvl="1" eaLnBrk="1" hangingPunct="1">
              <a:lnSpc>
                <a:spcPct val="80000"/>
              </a:lnSpc>
              <a:defRPr/>
            </a:pPr>
            <a:r>
              <a:rPr lang="fr-FR" sz="1800" dirty="0" smtClean="0"/>
              <a:t>N’est pas destinée à la protection de l’audio, vidéo et media en « streaming »</a:t>
            </a:r>
          </a:p>
          <a:p>
            <a:pPr lvl="2" eaLnBrk="1" hangingPunct="1">
              <a:lnSpc>
                <a:spcPct val="80000"/>
              </a:lnSpc>
              <a:defRPr/>
            </a:pPr>
            <a:r>
              <a:rPr lang="fr-FR" sz="1800" dirty="0" smtClean="0"/>
              <a:t>Microsoft propose une solution « </a:t>
            </a:r>
            <a:r>
              <a:rPr lang="en-US" sz="1800" dirty="0" smtClean="0"/>
              <a:t>Digital Right Management</a:t>
            </a:r>
            <a:r>
              <a:rPr lang="fr-FR" sz="1800" dirty="0" smtClean="0"/>
              <a:t> » pour cela</a:t>
            </a:r>
          </a:p>
          <a:p>
            <a:pPr lvl="1" eaLnBrk="1" hangingPunct="1">
              <a:lnSpc>
                <a:spcPct val="80000"/>
              </a:lnSpc>
              <a:defRPr/>
            </a:pPr>
            <a:r>
              <a:rPr lang="fr-FR" sz="1900" dirty="0" smtClean="0"/>
              <a:t>Protection</a:t>
            </a:r>
            <a:r>
              <a:rPr lang="fr-FR" sz="1900" baseline="0" dirty="0" smtClean="0"/>
              <a:t> attachée à l’information</a:t>
            </a:r>
            <a:endParaRPr lang="fr-FR" sz="1900" dirty="0" smtClean="0"/>
          </a:p>
          <a:p>
            <a:pPr lvl="2" eaLnBrk="1" hangingPunct="1">
              <a:lnSpc>
                <a:spcPct val="80000"/>
              </a:lnSpc>
              <a:defRPr/>
            </a:pPr>
            <a:r>
              <a:rPr lang="fr-FR" sz="1800" dirty="0" smtClean="0"/>
              <a:t>REL</a:t>
            </a:r>
          </a:p>
          <a:p>
            <a:pPr lvl="2" eaLnBrk="1" hangingPunct="1">
              <a:lnSpc>
                <a:spcPct val="80000"/>
              </a:lnSpc>
              <a:defRPr/>
            </a:pPr>
            <a:r>
              <a:rPr lang="fr-FR" sz="1800" dirty="0" smtClean="0"/>
              <a:t>Certificats/Licences </a:t>
            </a:r>
            <a:r>
              <a:rPr lang="fr-FR" sz="1800" dirty="0" err="1" smtClean="0"/>
              <a:t>XrML</a:t>
            </a:r>
            <a:r>
              <a:rPr lang="fr-FR" sz="1800" dirty="0" smtClean="0"/>
              <a:t> (</a:t>
            </a:r>
            <a:r>
              <a:rPr lang="en-US" sz="1800" i="1" dirty="0" err="1" smtClean="0"/>
              <a:t>eXtensible</a:t>
            </a:r>
            <a:r>
              <a:rPr lang="en-US" sz="1800" i="1" dirty="0" smtClean="0"/>
              <a:t> Rights Markup Language, </a:t>
            </a:r>
            <a:r>
              <a:rPr lang="en-US" sz="1800" noProof="1" smtClean="0">
                <a:hlinkClick r:id="rId3"/>
              </a:rPr>
              <a:t>http://www.xrml.org</a:t>
            </a:r>
            <a:r>
              <a:rPr lang="fr-FR" sz="1800" dirty="0" smtClean="0"/>
              <a:t>) intégrés et transparents pour l’utilisateur et l’administrateur</a:t>
            </a:r>
          </a:p>
          <a:p>
            <a:pPr eaLnBrk="1" hangingPunct="1">
              <a:lnSpc>
                <a:spcPct val="80000"/>
              </a:lnSpc>
              <a:defRPr/>
            </a:pPr>
            <a:r>
              <a:rPr lang="fr-FR" sz="2000" dirty="0" smtClean="0"/>
              <a:t>Permet non seulement le contrôle d’accès à l’information, mais surtout le contrôle de </a:t>
            </a:r>
            <a:r>
              <a:rPr lang="fr-FR" sz="2000" i="1" dirty="0" smtClean="0"/>
              <a:t>l’usage</a:t>
            </a:r>
            <a:r>
              <a:rPr lang="fr-FR" sz="2000" dirty="0" smtClean="0"/>
              <a:t> qui en est fait</a:t>
            </a:r>
          </a:p>
          <a:p>
            <a:pPr lvl="1" eaLnBrk="1" hangingPunct="1">
              <a:lnSpc>
                <a:spcPct val="80000"/>
              </a:lnSpc>
              <a:defRPr/>
            </a:pPr>
            <a:r>
              <a:rPr lang="fr-FR" sz="1800" dirty="0" smtClean="0"/>
              <a:t>Protection de l’information indépendamment d’un périmètre</a:t>
            </a:r>
          </a:p>
          <a:p>
            <a:pPr lvl="2" eaLnBrk="1" hangingPunct="1">
              <a:lnSpc>
                <a:spcPct val="80000"/>
              </a:lnSpc>
              <a:defRPr/>
            </a:pPr>
            <a:r>
              <a:rPr lang="fr-FR" sz="1800" dirty="0" smtClean="0"/>
              <a:t>La protection est attachée à l’information</a:t>
            </a:r>
          </a:p>
          <a:p>
            <a:pPr lvl="1" eaLnBrk="1" hangingPunct="1">
              <a:lnSpc>
                <a:spcPct val="80000"/>
              </a:lnSpc>
              <a:defRPr/>
            </a:pPr>
            <a:r>
              <a:rPr lang="fr-FR" sz="1800" dirty="0" smtClean="0"/>
              <a:t>L’auteur/propriétaire définit et applique une politique d’usage</a:t>
            </a:r>
          </a:p>
          <a:p>
            <a:pPr lvl="2" eaLnBrk="1" hangingPunct="1">
              <a:lnSpc>
                <a:spcPct val="80000"/>
              </a:lnSpc>
              <a:defRPr/>
            </a:pPr>
            <a:r>
              <a:rPr lang="fr-FR" sz="1800" dirty="0" smtClean="0"/>
              <a:t>Attachée à l’information</a:t>
            </a:r>
          </a:p>
          <a:p>
            <a:pPr lvl="3" eaLnBrk="1" hangingPunct="1">
              <a:lnSpc>
                <a:spcPct val="80000"/>
              </a:lnSpc>
              <a:defRPr/>
            </a:pPr>
            <a:r>
              <a:rPr lang="fr-FR" sz="1800" dirty="0" smtClean="0"/>
              <a:t>Indépendant du format des données</a:t>
            </a:r>
          </a:p>
          <a:p>
            <a:pPr lvl="2" eaLnBrk="1" hangingPunct="1">
              <a:lnSpc>
                <a:spcPct val="80000"/>
              </a:lnSpc>
              <a:defRPr/>
            </a:pPr>
            <a:r>
              <a:rPr lang="fr-FR" sz="1800" dirty="0" smtClean="0"/>
              <a:t>Persiste et suit l’information</a:t>
            </a:r>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8</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err="1" smtClean="0">
                <a:ln>
                  <a:noFill/>
                </a:ln>
                <a:solidFill>
                  <a:schemeClr val="tx1"/>
                </a:solidFill>
                <a:effectLst/>
                <a:latin typeface="+mn-lt"/>
              </a:rPr>
              <a:t>Droits</a:t>
            </a:r>
            <a:r>
              <a:rPr kumimoji="0" lang="en-US" sz="1200" b="0" i="0" u="none" strike="noStrike" cap="none" normalizeH="0" baseline="0" dirty="0" smtClean="0">
                <a:ln>
                  <a:noFill/>
                </a:ln>
                <a:solidFill>
                  <a:schemeClr val="tx1"/>
                </a:solidFill>
                <a:effectLst/>
                <a:latin typeface="+mn-lt"/>
              </a:rPr>
              <a:t> </a:t>
            </a:r>
            <a:r>
              <a:rPr kumimoji="0" lang="en-US" sz="1200" b="0" i="0" u="none" strike="noStrike" cap="none" normalizeH="0" baseline="0" dirty="0" err="1" smtClean="0">
                <a:ln>
                  <a:noFill/>
                </a:ln>
                <a:solidFill>
                  <a:schemeClr val="tx1"/>
                </a:solidFill>
                <a:effectLst/>
                <a:latin typeface="+mn-lt"/>
              </a:rPr>
              <a:t>sur</a:t>
            </a:r>
            <a:r>
              <a:rPr kumimoji="0" lang="en-US" sz="1200" b="0" i="0" u="none" strike="noStrike" cap="none" normalizeH="0" baseline="0" dirty="0" smtClean="0">
                <a:ln>
                  <a:noFill/>
                </a:ln>
                <a:solidFill>
                  <a:schemeClr val="tx1"/>
                </a:solidFill>
                <a:effectLst/>
                <a:latin typeface="+mn-lt"/>
              </a:rPr>
              <a:t> le document(Lecture, modification, impression </a:t>
            </a:r>
            <a:r>
              <a:rPr kumimoji="0" lang="en-US" sz="1200" b="0" i="0" u="none" strike="noStrike" cap="none" normalizeH="0" baseline="0" dirty="0" err="1" smtClean="0">
                <a:ln>
                  <a:noFill/>
                </a:ln>
                <a:solidFill>
                  <a:schemeClr val="tx1"/>
                </a:solidFill>
                <a:effectLst/>
                <a:latin typeface="+mn-lt"/>
              </a:rPr>
              <a:t>ect</a:t>
            </a:r>
            <a:r>
              <a:rPr kumimoji="0" lang="en-US" sz="1200" b="0" i="0" u="none" strike="noStrike" cap="none" normalizeH="0" baseline="0" dirty="0" smtClean="0">
                <a:ln>
                  <a:noFill/>
                </a:ln>
                <a:solidFill>
                  <a:schemeClr val="tx1"/>
                </a:solidFill>
                <a:effectLst/>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n-lt"/>
              </a:rPr>
              <a:t>James bond : </a:t>
            </a:r>
            <a:r>
              <a:rPr kumimoji="0" lang="en-US" sz="1200" b="0" i="0" u="none" strike="noStrike" cap="none" normalizeH="0" baseline="0" dirty="0" err="1" smtClean="0">
                <a:ln>
                  <a:noFill/>
                </a:ln>
                <a:solidFill>
                  <a:schemeClr val="tx1"/>
                </a:solidFill>
                <a:effectLst/>
                <a:latin typeface="+mn-lt"/>
              </a:rPr>
              <a:t>ce</a:t>
            </a:r>
            <a:r>
              <a:rPr kumimoji="0" lang="en-US" sz="1200" b="0" i="0" u="none" strike="noStrike" cap="none" normalizeH="0" baseline="0" dirty="0" smtClean="0">
                <a:ln>
                  <a:noFill/>
                </a:ln>
                <a:solidFill>
                  <a:schemeClr val="tx1"/>
                </a:solidFill>
                <a:effectLst/>
                <a:latin typeface="+mn-lt"/>
              </a:rPr>
              <a:t> document </a:t>
            </a:r>
            <a:r>
              <a:rPr kumimoji="0" lang="en-US" sz="1200" b="0" i="0" u="none" strike="noStrike" cap="none" normalizeH="0" baseline="0" dirty="0" err="1" smtClean="0">
                <a:ln>
                  <a:noFill/>
                </a:ln>
                <a:solidFill>
                  <a:schemeClr val="tx1"/>
                </a:solidFill>
                <a:effectLst/>
                <a:latin typeface="+mn-lt"/>
              </a:rPr>
              <a:t>s’autodétruira</a:t>
            </a:r>
            <a:r>
              <a:rPr kumimoji="0" lang="en-US" sz="1200" b="0" i="0" u="none" strike="noStrike" cap="none" normalizeH="0" baseline="0" dirty="0" smtClean="0">
                <a:ln>
                  <a:noFill/>
                </a:ln>
                <a:solidFill>
                  <a:schemeClr val="tx1"/>
                </a:solidFill>
                <a:effectLst/>
                <a:latin typeface="+mn-lt"/>
              </a:rPr>
              <a:t> </a:t>
            </a:r>
            <a:r>
              <a:rPr kumimoji="0" lang="en-US" sz="1200" b="0" i="0" u="none" strike="noStrike" cap="none" normalizeH="0" baseline="0" dirty="0" err="1" smtClean="0">
                <a:ln>
                  <a:noFill/>
                </a:ln>
                <a:solidFill>
                  <a:schemeClr val="tx1"/>
                </a:solidFill>
                <a:effectLst/>
                <a:latin typeface="+mn-lt"/>
              </a:rPr>
              <a:t>dans</a:t>
            </a:r>
            <a:r>
              <a:rPr kumimoji="0" lang="en-US" sz="1200" b="0" i="0" u="none" strike="noStrike" cap="none" normalizeH="0" baseline="0" dirty="0" smtClean="0">
                <a:ln>
                  <a:noFill/>
                </a:ln>
                <a:solidFill>
                  <a:schemeClr val="tx1"/>
                </a:solidFill>
                <a:effectLst/>
                <a:latin typeface="+mn-lt"/>
              </a:rPr>
              <a:t> 10 </a:t>
            </a:r>
            <a:r>
              <a:rPr kumimoji="0" lang="en-US" sz="1200" b="0" i="0" u="none" strike="noStrike" cap="none" normalizeH="0" baseline="0" dirty="0" err="1" smtClean="0">
                <a:ln>
                  <a:noFill/>
                </a:ln>
                <a:solidFill>
                  <a:schemeClr val="tx1"/>
                </a:solidFill>
                <a:effectLst/>
                <a:latin typeface="+mn-lt"/>
              </a:rPr>
              <a:t>secondes</a:t>
            </a:r>
            <a:endParaRPr kumimoji="0" lang="en-US" sz="12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err="1" smtClean="0">
                <a:ln>
                  <a:noFill/>
                </a:ln>
                <a:solidFill>
                  <a:schemeClr val="tx1"/>
                </a:solidFill>
                <a:effectLst/>
                <a:latin typeface="+mn-lt"/>
              </a:rPr>
              <a:t>Protége</a:t>
            </a:r>
            <a:r>
              <a:rPr kumimoji="0" lang="en-US" sz="1200" b="0" i="0" u="none" strike="noStrike" cap="none" normalizeH="0" baseline="0" dirty="0" smtClean="0">
                <a:ln>
                  <a:noFill/>
                </a:ln>
                <a:solidFill>
                  <a:schemeClr val="tx1"/>
                </a:solidFill>
                <a:effectLst/>
                <a:latin typeface="+mn-lt"/>
              </a:rPr>
              <a:t> le </a:t>
            </a:r>
            <a:r>
              <a:rPr kumimoji="0" lang="en-US" sz="1200" b="0" i="0" u="none" strike="noStrike" cap="none" normalizeH="0" baseline="0" dirty="0" err="1" smtClean="0">
                <a:ln>
                  <a:noFill/>
                </a:ln>
                <a:solidFill>
                  <a:schemeClr val="tx1"/>
                </a:solidFill>
                <a:effectLst/>
                <a:latin typeface="+mn-lt"/>
              </a:rPr>
              <a:t>contenu</a:t>
            </a:r>
            <a:r>
              <a:rPr kumimoji="0" lang="en-US" sz="1200" b="0" i="0" u="none" strike="noStrike" cap="none" normalizeH="0" baseline="0" dirty="0" smtClean="0">
                <a:ln>
                  <a:noFill/>
                </a:ln>
                <a:solidFill>
                  <a:schemeClr val="tx1"/>
                </a:solidFill>
                <a:effectLst/>
                <a:latin typeface="+mn-lt"/>
              </a:rPr>
              <a:t> de </a:t>
            </a:r>
            <a:r>
              <a:rPr kumimoji="0" lang="en-US" sz="1200" b="0" i="0" u="none" strike="noStrike" cap="none" normalizeH="0" baseline="0" dirty="0" err="1" smtClean="0">
                <a:ln>
                  <a:noFill/>
                </a:ln>
                <a:solidFill>
                  <a:schemeClr val="tx1"/>
                </a:solidFill>
                <a:effectLst/>
                <a:latin typeface="+mn-lt"/>
              </a:rPr>
              <a:t>l’intranet</a:t>
            </a:r>
            <a:r>
              <a:rPr kumimoji="0" lang="en-US" sz="1200" b="0" i="0" u="none" strike="noStrike" cap="none" normalizeH="0" baseline="0" dirty="0" smtClean="0">
                <a:ln>
                  <a:noFill/>
                </a:ln>
                <a:solidFill>
                  <a:schemeClr val="tx1"/>
                </a:solidFill>
                <a:effectLst/>
                <a:latin typeface="+mn-lt"/>
              </a:rPr>
              <a:t> en </a:t>
            </a:r>
            <a:r>
              <a:rPr kumimoji="0" lang="en-US" sz="1200" b="0" i="0" u="none" strike="noStrike" cap="none" normalizeH="0" baseline="0" dirty="0" err="1" smtClean="0">
                <a:ln>
                  <a:noFill/>
                </a:ln>
                <a:solidFill>
                  <a:schemeClr val="tx1"/>
                </a:solidFill>
                <a:effectLst/>
                <a:latin typeface="+mn-lt"/>
              </a:rPr>
              <a:t>limitant</a:t>
            </a:r>
            <a:r>
              <a:rPr kumimoji="0" lang="en-US" sz="1200" b="0" i="0" u="none" strike="noStrike" cap="none" normalizeH="0" baseline="0" dirty="0" smtClean="0">
                <a:ln>
                  <a:noFill/>
                </a:ln>
                <a:solidFill>
                  <a:schemeClr val="tx1"/>
                </a:solidFill>
                <a:effectLst/>
                <a:latin typeface="+mn-lt"/>
              </a:rPr>
              <a:t> </a:t>
            </a:r>
            <a:r>
              <a:rPr kumimoji="0" lang="en-US" sz="1200" b="0" i="0" u="none" strike="noStrike" cap="none" normalizeH="0" baseline="0" dirty="0" err="1" smtClean="0">
                <a:ln>
                  <a:noFill/>
                </a:ln>
                <a:solidFill>
                  <a:schemeClr val="tx1"/>
                </a:solidFill>
                <a:effectLst/>
                <a:latin typeface="+mn-lt"/>
              </a:rPr>
              <a:t>l’accès</a:t>
            </a:r>
            <a:r>
              <a:rPr kumimoji="0" lang="en-US" sz="1200" b="0" i="0" u="none" strike="noStrike" cap="none" normalizeH="0" baseline="0" dirty="0" smtClean="0">
                <a:ln>
                  <a:noFill/>
                </a:ln>
                <a:solidFill>
                  <a:schemeClr val="tx1"/>
                </a:solidFill>
                <a:effectLst/>
                <a:latin typeface="+mn-lt"/>
              </a:rPr>
              <a:t> a la </a:t>
            </a:r>
            <a:r>
              <a:rPr kumimoji="0" lang="en-US" sz="1200" b="0" i="0" u="none" strike="noStrike" cap="none" normalizeH="0" baseline="0" dirty="0" err="1" smtClean="0">
                <a:ln>
                  <a:noFill/>
                </a:ln>
                <a:solidFill>
                  <a:schemeClr val="tx1"/>
                </a:solidFill>
                <a:effectLst/>
                <a:latin typeface="+mn-lt"/>
              </a:rPr>
              <a:t>visualisation</a:t>
            </a:r>
            <a:r>
              <a:rPr kumimoji="0" lang="en-US" sz="1200" b="0" i="0" u="none" strike="noStrike" cap="none" normalizeH="0" baseline="0" dirty="0" smtClean="0">
                <a:ln>
                  <a:noFill/>
                </a:ln>
                <a:solidFill>
                  <a:schemeClr val="tx1"/>
                </a:solidFill>
                <a:effectLst/>
                <a:latin typeface="+mn-lt"/>
              </a:rPr>
              <a:t> la modification et </a:t>
            </a:r>
            <a:r>
              <a:rPr kumimoji="0" lang="en-US" sz="1200" b="0" i="0" u="none" strike="noStrike" cap="none" normalizeH="0" baseline="0" dirty="0" err="1" smtClean="0">
                <a:ln>
                  <a:noFill/>
                </a:ln>
                <a:solidFill>
                  <a:schemeClr val="tx1"/>
                </a:solidFill>
                <a:effectLst/>
                <a:latin typeface="+mn-lt"/>
              </a:rPr>
              <a:t>l’impression</a:t>
            </a:r>
            <a:endParaRPr kumimoji="0" lang="en-US" sz="1200" b="0" i="0" u="none" strike="noStrike" cap="none" normalizeH="0" baseline="0" dirty="0" smtClean="0">
              <a:ln>
                <a:noFill/>
              </a:ln>
              <a:solidFill>
                <a:schemeClr val="tx1"/>
              </a:solidFill>
              <a:effectLst/>
              <a:latin typeface="+mn-lt"/>
            </a:endParaRPr>
          </a:p>
          <a:p>
            <a:endParaRPr lang="fr-FR" dirty="0"/>
          </a:p>
        </p:txBody>
      </p:sp>
      <p:sp>
        <p:nvSpPr>
          <p:cNvPr id="4" name="Espace réservé du numéro de diapositive 3"/>
          <p:cNvSpPr>
            <a:spLocks noGrp="1"/>
          </p:cNvSpPr>
          <p:nvPr>
            <p:ph type="sldNum" sz="quarter" idx="10"/>
          </p:nvPr>
        </p:nvSpPr>
        <p:spPr/>
        <p:txBody>
          <a:bodyPr/>
          <a:lstStyle/>
          <a:p>
            <a:fld id="{F2D59547-687A-4183-8442-78C1BCA3BDE9}" type="slidenum">
              <a:rPr lang="fr-FR" smtClean="0"/>
              <a:pPr/>
              <a:t>9</a:t>
            </a:fld>
            <a:endParaRPr lang="fr-FR"/>
          </a:p>
        </p:txBody>
      </p:sp>
      <p:sp>
        <p:nvSpPr>
          <p:cNvPr id="5" name="Espace réservé de l'en-tête 4"/>
          <p:cNvSpPr>
            <a:spLocks noGrp="1"/>
          </p:cNvSpPr>
          <p:nvPr>
            <p:ph type="hdr" sz="quarter" idx="1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E1AC6A1-1726-4617-A336-618E2AF54A5C}" type="datetime1">
              <a:rPr lang="fr-FR" smtClean="0"/>
              <a:pPr/>
              <a:t>26/03/2011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F2682C-DC2B-40EC-B43C-6CFDCCC32B8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B693C7-044A-4C98-9299-97539E5AEB9E}" type="datetime1">
              <a:rPr lang="fr-FR" smtClean="0"/>
              <a:pPr/>
              <a:t>26/03/2011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F2682C-DC2B-40EC-B43C-6CFDCCC32B8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9E09DB-24AF-4293-8FBD-21B7A68D1436}" type="datetime1">
              <a:rPr lang="fr-FR" smtClean="0"/>
              <a:pPr/>
              <a:t>26/03/2011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F2682C-DC2B-40EC-B43C-6CFDCCC32B8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3723F0-8998-4FC6-B803-967AF655B02D}" type="datetime1">
              <a:rPr lang="fr-FR" smtClean="0"/>
              <a:pPr/>
              <a:t>26/03/2011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F2682C-DC2B-40EC-B43C-6CFDCCC32B8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5836B19-6726-4313-8BCC-5DF31DE2A329}" type="datetime1">
              <a:rPr lang="fr-FR" smtClean="0"/>
              <a:pPr/>
              <a:t>26/03/2011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F2682C-DC2B-40EC-B43C-6CFDCCC32B8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3EBED01-107B-4E87-BCF6-5205981DFAF0}" type="datetime1">
              <a:rPr lang="fr-FR" smtClean="0"/>
              <a:pPr/>
              <a:t>26/03/2011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F2682C-DC2B-40EC-B43C-6CFDCCC32B8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9B7F526-F290-4C20-8161-2FC5510FF89A}" type="datetime1">
              <a:rPr lang="fr-FR" smtClean="0"/>
              <a:pPr/>
              <a:t>26/03/2011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5F2682C-DC2B-40EC-B43C-6CFDCCC32B8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1A85B3E-2AB8-44A8-837D-167456E75001}" type="datetime1">
              <a:rPr lang="fr-FR" smtClean="0"/>
              <a:pPr/>
              <a:t>26/03/2011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5F2682C-DC2B-40EC-B43C-6CFDCCC32B8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3BD7DA-0849-46F5-878A-BD63268FF493}" type="datetime1">
              <a:rPr lang="fr-FR" smtClean="0"/>
              <a:pPr/>
              <a:t>26/03/2011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5F2682C-DC2B-40EC-B43C-6CFDCCC32B8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67407DE-9BD6-4AE1-A15E-96F0397B9548}" type="datetime1">
              <a:rPr lang="fr-FR" smtClean="0"/>
              <a:pPr/>
              <a:t>26/03/2011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F2682C-DC2B-40EC-B43C-6CFDCCC32B8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49CEBA-EA58-4CFD-A174-A72FA4E56ED8}" type="datetime1">
              <a:rPr lang="fr-FR" smtClean="0"/>
              <a:pPr/>
              <a:t>26/03/2011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F2682C-DC2B-40EC-B43C-6CFDCCC32B8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9E02A-DD41-491D-9760-BD4ADDAC0123}" type="datetime1">
              <a:rPr lang="fr-FR" smtClean="0"/>
              <a:pPr/>
              <a:t>26/03/2011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2682C-DC2B-40EC-B43C-6CFDCCC32B8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file:///D:\Trucs%20divers%20et%20d'&#233;t&#233;\IG2K\IR3\Xpose\Captures%20Videos\IRM%20Live%20ID.avi"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file:///D:\Trucs%20divers%20et%20d'&#233;t&#233;\IG2K\IR3\Xpose\Captures%20Videos\Ouverture%20document%20restreint%20final.avi"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file:///D:\Trucs%20divers%20et%20d'&#233;t&#233;\IG2K\IR3\Xpose\Captures%20Videos\Installation%20RMS.avi" TargetMode="Externa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cases.public.lu/fr/risques" TargetMode="External"/><Relationship Id="rId7" Type="http://schemas.openxmlformats.org/officeDocument/2006/relationships/hyperlink" Target="http://blogs.technet.com/b/omers/"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blogs.technet.com/b/manjesh/" TargetMode="External"/><Relationship Id="rId5" Type="http://schemas.openxmlformats.org/officeDocument/2006/relationships/hyperlink" Target="http://blogs.technet.com/b/amolrb/" TargetMode="External"/><Relationship Id="rId4" Type="http://schemas.openxmlformats.org/officeDocument/2006/relationships/hyperlink" Target="http://technet.microsoft.com/en-us/library/cc771234(WS.10).aspx"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http://www.lafermedubuisson.com/IMG/jpg/universite-marne-la-vallee.jpg"/>
          <p:cNvPicPr/>
          <p:nvPr/>
        </p:nvPicPr>
        <p:blipFill>
          <a:blip r:embed="rId3" cstate="print"/>
          <a:srcRect/>
          <a:stretch>
            <a:fillRect/>
          </a:stretch>
        </p:blipFill>
        <p:spPr bwMode="auto">
          <a:xfrm>
            <a:off x="5357818" y="285728"/>
            <a:ext cx="2412365" cy="1133475"/>
          </a:xfrm>
          <a:prstGeom prst="rect">
            <a:avLst/>
          </a:prstGeom>
          <a:noFill/>
          <a:ln w="9525">
            <a:solidFill>
              <a:schemeClr val="bg1"/>
            </a:solidFill>
            <a:miter lim="800000"/>
            <a:headEnd/>
            <a:tailEnd/>
          </a:ln>
          <a:effectLst>
            <a:softEdge rad="63500"/>
          </a:effectLst>
        </p:spPr>
      </p:pic>
      <p:pic>
        <p:nvPicPr>
          <p:cNvPr id="13" name="Image 12" descr="http://www.avenir.asso.fr/images/logo_ig2k_100.jpg"/>
          <p:cNvPicPr/>
          <p:nvPr/>
        </p:nvPicPr>
        <p:blipFill>
          <a:blip r:embed="rId4" cstate="print"/>
          <a:srcRect/>
          <a:stretch>
            <a:fillRect/>
          </a:stretch>
        </p:blipFill>
        <p:spPr bwMode="auto">
          <a:xfrm>
            <a:off x="8001024" y="214290"/>
            <a:ext cx="963295" cy="1085850"/>
          </a:xfrm>
          <a:prstGeom prst="rect">
            <a:avLst/>
          </a:prstGeom>
          <a:noFill/>
          <a:ln w="9525">
            <a:noFill/>
            <a:miter lim="800000"/>
            <a:headEnd/>
            <a:tailEnd/>
          </a:ln>
        </p:spPr>
      </p:pic>
      <p:sp>
        <p:nvSpPr>
          <p:cNvPr id="15" name="Rectangle 14"/>
          <p:cNvSpPr/>
          <p:nvPr/>
        </p:nvSpPr>
        <p:spPr>
          <a:xfrm>
            <a:off x="0" y="1857364"/>
            <a:ext cx="9144000" cy="5000636"/>
          </a:xfrm>
          <a:prstGeom prst="rect">
            <a:avLst/>
          </a:prstGeom>
          <a:gradFill flip="none" rotWithShape="1">
            <a:gsLst>
              <a:gs pos="0">
                <a:schemeClr val="bg1"/>
              </a:gs>
              <a:gs pos="80000">
                <a:schemeClr val="accent4">
                  <a:shade val="93000"/>
                  <a:satMod val="130000"/>
                </a:schemeClr>
              </a:gs>
              <a:gs pos="100000">
                <a:schemeClr val="accent4">
                  <a:shade val="94000"/>
                  <a:satMod val="135000"/>
                </a:schemeClr>
              </a:gs>
            </a:gsLst>
            <a:lin ang="5400000" scaled="1"/>
            <a:tileRect/>
          </a:gradFill>
          <a:ln w="0">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sz="2400" b="1" cap="small" dirty="0" smtClean="0"/>
          </a:p>
          <a:p>
            <a:pPr algn="ctr"/>
            <a:endParaRPr lang="fr-FR" sz="2400" b="1" cap="small" dirty="0" smtClean="0"/>
          </a:p>
          <a:p>
            <a:pPr algn="ctr"/>
            <a:endParaRPr lang="fr-FR" sz="2400" b="1" cap="small" dirty="0" smtClean="0"/>
          </a:p>
          <a:p>
            <a:pPr algn="ctr"/>
            <a:endParaRPr lang="en-US" sz="2400" b="1" dirty="0"/>
          </a:p>
        </p:txBody>
      </p:sp>
      <p:sp>
        <p:nvSpPr>
          <p:cNvPr id="16" name="Rectangle 15"/>
          <p:cNvSpPr/>
          <p:nvPr/>
        </p:nvSpPr>
        <p:spPr>
          <a:xfrm>
            <a:off x="4572000" y="6597352"/>
            <a:ext cx="4572000" cy="26064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IR3		2010/2011</a:t>
            </a:r>
            <a:endParaRPr lang="fr-FR" dirty="0"/>
          </a:p>
        </p:txBody>
      </p:sp>
      <p:sp>
        <p:nvSpPr>
          <p:cNvPr id="17" name="Rectangle 16"/>
          <p:cNvSpPr/>
          <p:nvPr/>
        </p:nvSpPr>
        <p:spPr>
          <a:xfrm>
            <a:off x="0" y="6597352"/>
            <a:ext cx="4572000" cy="260648"/>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solidFill>
                  <a:schemeClr val="bg1"/>
                </a:solidFill>
              </a:rPr>
              <a:t>Raphael Motais de Narbonne</a:t>
            </a:r>
            <a:endParaRPr lang="fr-FR" dirty="0">
              <a:solidFill>
                <a:schemeClr val="bg1"/>
              </a:solidFill>
            </a:endParaRPr>
          </a:p>
        </p:txBody>
      </p:sp>
      <p:sp>
        <p:nvSpPr>
          <p:cNvPr id="18" name="Rectangle 17"/>
          <p:cNvSpPr/>
          <p:nvPr/>
        </p:nvSpPr>
        <p:spPr>
          <a:xfrm>
            <a:off x="1000100" y="2786058"/>
            <a:ext cx="7112634" cy="2308324"/>
          </a:xfrm>
          <a:prstGeom prst="rect">
            <a:avLst/>
          </a:prstGeom>
          <a:noFill/>
          <a:effectLst>
            <a:reflection blurRad="6350" stA="50000" endA="300" endPos="55000" dir="5400000" sy="-100000" algn="bl" rotWithShape="0"/>
          </a:effectLst>
        </p:spPr>
        <p:txBody>
          <a:bodyPr wrap="square" lIns="91440" tIns="45720" rIns="91440" bIns="45720">
            <a:spAutoFit/>
          </a:bodyPr>
          <a:lstStyle/>
          <a:p>
            <a:pPr algn="ctr"/>
            <a:r>
              <a:rPr lang="fr-FR"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ADRMS : Active Directory Right Management Services</a:t>
            </a:r>
            <a:endPar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026" name="Picture 2"/>
          <p:cNvPicPr>
            <a:picLocks noChangeAspect="1" noChangeArrowheads="1"/>
          </p:cNvPicPr>
          <p:nvPr/>
        </p:nvPicPr>
        <p:blipFill>
          <a:blip r:embed="rId5"/>
          <a:srcRect/>
          <a:stretch>
            <a:fillRect/>
          </a:stretch>
        </p:blipFill>
        <p:spPr bwMode="auto">
          <a:xfrm>
            <a:off x="285720" y="214290"/>
            <a:ext cx="2643206" cy="11328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10" name="ZoneTexte 9"/>
          <p:cNvSpPr txBox="1"/>
          <p:nvPr/>
        </p:nvSpPr>
        <p:spPr>
          <a:xfrm>
            <a:off x="4932040" y="0"/>
            <a:ext cx="4211960" cy="646331"/>
          </a:xfrm>
          <a:prstGeom prst="rect">
            <a:avLst/>
          </a:prstGeom>
          <a:noFill/>
        </p:spPr>
        <p:txBody>
          <a:bodyPr wrap="square" rtlCol="0">
            <a:spAutoFit/>
          </a:bodyPr>
          <a:lstStyle/>
          <a:p>
            <a:r>
              <a:rPr lang="fr-FR" sz="1200" b="1" dirty="0" smtClean="0">
                <a:solidFill>
                  <a:schemeClr val="bg1">
                    <a:lumMod val="75000"/>
                  </a:schemeClr>
                </a:solidFill>
                <a:latin typeface="Times New Roman" pitchFamily="18" charset="0"/>
                <a:cs typeface="Times New Roman" pitchFamily="18" charset="0"/>
              </a:rPr>
              <a:t> Pourquoi AD RMS?</a:t>
            </a:r>
          </a:p>
          <a:p>
            <a:r>
              <a:rPr lang="fr-FR" sz="1200" b="1" dirty="0" smtClean="0">
                <a:solidFill>
                  <a:schemeClr val="bg1"/>
                </a:solidFill>
                <a:latin typeface="Times New Roman" pitchFamily="18" charset="0"/>
                <a:cs typeface="Times New Roman" pitchFamily="18" charset="0"/>
              </a:rPr>
              <a:t> Petit historique de la technologie</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Utilisation par un particulier </a:t>
            </a: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Petit historique de la technologie</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10</a:t>
            </a:fld>
            <a:endParaRPr lang="fr-FR" sz="1400" b="1" dirty="0">
              <a:solidFill>
                <a:schemeClr val="bg1"/>
              </a:solidFill>
              <a:latin typeface="Times New Roman" pitchFamily="18" charset="0"/>
              <a:cs typeface="Times New Roman" pitchFamily="18" charset="0"/>
            </a:endParaRPr>
          </a:p>
        </p:txBody>
      </p:sp>
      <p:sp>
        <p:nvSpPr>
          <p:cNvPr id="14" name="ZoneTexte 13"/>
          <p:cNvSpPr txBox="1"/>
          <p:nvPr/>
        </p:nvSpPr>
        <p:spPr>
          <a:xfrm>
            <a:off x="285720" y="2071678"/>
            <a:ext cx="8572560" cy="2246769"/>
          </a:xfrm>
          <a:prstGeom prst="rect">
            <a:avLst/>
          </a:prstGeom>
          <a:noFill/>
        </p:spPr>
        <p:txBody>
          <a:bodyPr wrap="square" rtlCol="0">
            <a:spAutoFit/>
          </a:bodyPr>
          <a:lstStyle/>
          <a:p>
            <a:pPr>
              <a:buFont typeface="Wingdings" pitchFamily="2" charset="2"/>
              <a:buChar char="Ø"/>
            </a:pPr>
            <a:r>
              <a:rPr lang="fr-FR" sz="2800" dirty="0" smtClean="0"/>
              <a:t>Une première version en 2003 appelée IRM/RMS</a:t>
            </a:r>
          </a:p>
          <a:p>
            <a:pPr>
              <a:buFont typeface="Wingdings" pitchFamily="2" charset="2"/>
              <a:buChar char="Ø"/>
            </a:pPr>
            <a:endParaRPr lang="fr-FR" sz="2800" dirty="0" smtClean="0"/>
          </a:p>
          <a:p>
            <a:pPr>
              <a:buFont typeface="Wingdings" pitchFamily="2" charset="2"/>
              <a:buChar char="Ø"/>
            </a:pPr>
            <a:r>
              <a:rPr lang="fr-FR" sz="2800" dirty="0" smtClean="0"/>
              <a:t>Logiciel externe fourni gratuitement par Microsoft</a:t>
            </a:r>
          </a:p>
          <a:p>
            <a:pPr>
              <a:buFont typeface="Wingdings" pitchFamily="2" charset="2"/>
              <a:buChar char="Ø"/>
            </a:pPr>
            <a:endParaRPr lang="fr-FR" sz="2800" dirty="0" smtClean="0"/>
          </a:p>
          <a:p>
            <a:pPr>
              <a:buFont typeface="Wingdings" pitchFamily="2" charset="2"/>
              <a:buChar char="Ø"/>
            </a:pPr>
            <a:r>
              <a:rPr lang="fr-FR" sz="2800" dirty="0" smtClean="0"/>
              <a:t> Logiciel peu connu car pas de publicité autour</a:t>
            </a:r>
            <a:endParaRPr lang="fr-FR" sz="2800" dirty="0"/>
          </a:p>
        </p:txBody>
      </p:sp>
      <p:sp>
        <p:nvSpPr>
          <p:cNvPr id="16" name="ZoneTexte 15"/>
          <p:cNvSpPr txBox="1"/>
          <p:nvPr/>
        </p:nvSpPr>
        <p:spPr>
          <a:xfrm>
            <a:off x="0" y="1"/>
            <a:ext cx="4211960" cy="1477328"/>
          </a:xfrm>
          <a:prstGeom prst="rect">
            <a:avLst/>
          </a:prstGeom>
          <a:noFill/>
        </p:spPr>
        <p:txBody>
          <a:bodyPr wrap="square" rtlCol="0">
            <a:spAutoFit/>
          </a:bodyPr>
          <a:lstStyle/>
          <a:p>
            <a:pPr algn="r"/>
            <a:r>
              <a:rPr lang="fr-FR" sz="1200" b="1" dirty="0" smtClean="0">
                <a:solidFill>
                  <a:schemeClr val="bg1"/>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endParaRPr lang="fr-FR" sz="1200" b="1" dirty="0" smtClean="0">
              <a:solidFill>
                <a:schemeClr val="bg1"/>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Scénario 1 : Utilisation par un particulier</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11</a:t>
            </a:fld>
            <a:endParaRPr lang="fr-FR" sz="1400" b="1" dirty="0">
              <a:solidFill>
                <a:schemeClr val="bg1"/>
              </a:solidFill>
              <a:latin typeface="Times New Roman" pitchFamily="18" charset="0"/>
              <a:cs typeface="Times New Roman" pitchFamily="18" charset="0"/>
            </a:endParaRPr>
          </a:p>
        </p:txBody>
      </p:sp>
      <p:sp>
        <p:nvSpPr>
          <p:cNvPr id="59" name="ZoneTexte 58"/>
          <p:cNvSpPr txBox="1"/>
          <p:nvPr/>
        </p:nvSpPr>
        <p:spPr>
          <a:xfrm>
            <a:off x="357158" y="4734342"/>
            <a:ext cx="8001056" cy="2123658"/>
          </a:xfrm>
          <a:prstGeom prst="rect">
            <a:avLst/>
          </a:prstGeom>
          <a:noFill/>
        </p:spPr>
        <p:txBody>
          <a:bodyPr wrap="square" rtlCol="0">
            <a:spAutoFit/>
          </a:bodyPr>
          <a:lstStyle/>
          <a:p>
            <a:r>
              <a:rPr lang="fr-FR" sz="2400" b="1" dirty="0" smtClean="0"/>
              <a:t>Nécessite :</a:t>
            </a:r>
          </a:p>
          <a:p>
            <a:pPr lvl="1">
              <a:buFont typeface="Wingdings" pitchFamily="2" charset="2"/>
              <a:buChar char="Ø"/>
            </a:pPr>
            <a:r>
              <a:rPr lang="fr-FR" sz="2400" dirty="0" smtClean="0"/>
              <a:t>Un identifiant live ID</a:t>
            </a:r>
          </a:p>
          <a:p>
            <a:pPr lvl="1">
              <a:buFont typeface="Wingdings" pitchFamily="2" charset="2"/>
              <a:buChar char="Ø"/>
            </a:pPr>
            <a:r>
              <a:rPr lang="fr-FR" sz="2400" dirty="0" smtClean="0"/>
              <a:t>Une application cliente RMS </a:t>
            </a:r>
            <a:r>
              <a:rPr lang="fr-FR" sz="2400" dirty="0" err="1" smtClean="0"/>
              <a:t>Enabled</a:t>
            </a:r>
            <a:r>
              <a:rPr lang="fr-FR" sz="2400" dirty="0" smtClean="0"/>
              <a:t> (Microsoft Office)</a:t>
            </a:r>
          </a:p>
          <a:p>
            <a:pPr lvl="1">
              <a:buFont typeface="Wingdings" pitchFamily="2" charset="2"/>
              <a:buChar char="Ø"/>
            </a:pPr>
            <a:r>
              <a:rPr lang="fr-FR" sz="2400" dirty="0" smtClean="0"/>
              <a:t>Un connexion internet</a:t>
            </a:r>
          </a:p>
          <a:p>
            <a:endParaRPr lang="fr-FR" dirty="0" smtClean="0"/>
          </a:p>
          <a:p>
            <a:endParaRPr lang="fr-FR" dirty="0"/>
          </a:p>
        </p:txBody>
      </p:sp>
      <p:sp>
        <p:nvSpPr>
          <p:cNvPr id="60" name="ZoneTexte 59"/>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 Pourquoi AD RMS?</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Petit historique de la technologie</a:t>
            </a:r>
          </a:p>
          <a:p>
            <a:r>
              <a:rPr lang="fr-FR" sz="1200" b="1" dirty="0" smtClean="0">
                <a:solidFill>
                  <a:schemeClr val="bg1"/>
                </a:solidFill>
                <a:latin typeface="Times New Roman" pitchFamily="18" charset="0"/>
                <a:cs typeface="Times New Roman" pitchFamily="18" charset="0"/>
              </a:rPr>
              <a:t> Utilisation par un particulier </a:t>
            </a:r>
          </a:p>
          <a:p>
            <a:endParaRPr lang="fr-FR" sz="1200" b="1" dirty="0" smtClean="0">
              <a:solidFill>
                <a:schemeClr val="bg1"/>
              </a:solidFill>
              <a:latin typeface="Times New Roman" pitchFamily="18" charset="0"/>
              <a:cs typeface="Times New Roman" pitchFamily="18" charset="0"/>
            </a:endParaRPr>
          </a:p>
        </p:txBody>
      </p:sp>
      <p:sp>
        <p:nvSpPr>
          <p:cNvPr id="61" name="ZoneTexte 60"/>
          <p:cNvSpPr txBox="1"/>
          <p:nvPr/>
        </p:nvSpPr>
        <p:spPr>
          <a:xfrm>
            <a:off x="0" y="1"/>
            <a:ext cx="4211960" cy="1477328"/>
          </a:xfrm>
          <a:prstGeom prst="rect">
            <a:avLst/>
          </a:prstGeom>
          <a:noFill/>
        </p:spPr>
        <p:txBody>
          <a:bodyPr wrap="square" rtlCol="0">
            <a:spAutoFit/>
          </a:bodyPr>
          <a:lstStyle/>
          <a:p>
            <a:pPr algn="r"/>
            <a:r>
              <a:rPr lang="fr-FR" sz="1200" b="1" dirty="0" smtClean="0">
                <a:solidFill>
                  <a:schemeClr val="bg1"/>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endParaRPr lang="fr-FR" sz="1200" b="1" dirty="0" smtClean="0">
              <a:solidFill>
                <a:schemeClr val="bg1"/>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pic>
        <p:nvPicPr>
          <p:cNvPr id="5122" name="Picture 2"/>
          <p:cNvPicPr>
            <a:picLocks noChangeAspect="1" noChangeArrowheads="1"/>
          </p:cNvPicPr>
          <p:nvPr/>
        </p:nvPicPr>
        <p:blipFill>
          <a:blip r:embed="rId3" cstate="print"/>
          <a:srcRect/>
          <a:stretch>
            <a:fillRect/>
          </a:stretch>
        </p:blipFill>
        <p:spPr bwMode="auto">
          <a:xfrm>
            <a:off x="7429520" y="2857496"/>
            <a:ext cx="1255194" cy="1083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p:cNvPicPr>
            <a:picLocks noChangeAspect="1" noChangeArrowheads="1"/>
          </p:cNvPicPr>
          <p:nvPr/>
        </p:nvPicPr>
        <p:blipFill>
          <a:blip r:embed="rId4"/>
          <a:srcRect/>
          <a:stretch>
            <a:fillRect/>
          </a:stretch>
        </p:blipFill>
        <p:spPr bwMode="auto">
          <a:xfrm>
            <a:off x="1428728" y="1928802"/>
            <a:ext cx="5867400" cy="27813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a:srcRect/>
          <a:stretch>
            <a:fillRect/>
          </a:stretch>
        </p:blipFill>
        <p:spPr bwMode="auto">
          <a:xfrm>
            <a:off x="642910" y="2571744"/>
            <a:ext cx="1285884" cy="1086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0" name="ZoneTexte 9"/>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 Pourquoi AD RMS?</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Petit historique de la technologie</a:t>
            </a:r>
          </a:p>
          <a:p>
            <a:r>
              <a:rPr lang="fr-FR" sz="1200" b="1" dirty="0" smtClean="0">
                <a:solidFill>
                  <a:schemeClr val="bg1"/>
                </a:solidFill>
                <a:latin typeface="Times New Roman" pitchFamily="18" charset="0"/>
                <a:cs typeface="Times New Roman" pitchFamily="18" charset="0"/>
              </a:rPr>
              <a:t> Utilisation par un particulier </a:t>
            </a:r>
          </a:p>
          <a:p>
            <a:endParaRPr lang="fr-FR" sz="1200" b="1" dirty="0" smtClean="0">
              <a:solidFill>
                <a:schemeClr val="bg1"/>
              </a:solidFill>
              <a:latin typeface="Times New Roman" pitchFamily="18" charset="0"/>
              <a:cs typeface="Times New Roman" pitchFamily="18" charset="0"/>
            </a:endParaRP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Utilisation par un particulier : Protection</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12</a:t>
            </a:fld>
            <a:endParaRPr lang="fr-FR" sz="1400" b="1" dirty="0">
              <a:solidFill>
                <a:schemeClr val="bg1"/>
              </a:solidFill>
              <a:latin typeface="Times New Roman" pitchFamily="18" charset="0"/>
              <a:cs typeface="Times New Roman" pitchFamily="18" charset="0"/>
            </a:endParaRPr>
          </a:p>
        </p:txBody>
      </p:sp>
      <p:sp>
        <p:nvSpPr>
          <p:cNvPr id="14" name="ZoneTexte 13"/>
          <p:cNvSpPr txBox="1"/>
          <p:nvPr/>
        </p:nvSpPr>
        <p:spPr>
          <a:xfrm>
            <a:off x="285720" y="3071810"/>
            <a:ext cx="8501122" cy="1323439"/>
          </a:xfrm>
          <a:prstGeom prst="rect">
            <a:avLst/>
          </a:prstGeom>
          <a:noFill/>
        </p:spPr>
        <p:txBody>
          <a:bodyPr wrap="square" rtlCol="0">
            <a:spAutoFit/>
          </a:bodyPr>
          <a:lstStyle/>
          <a:p>
            <a:pPr algn="ctr"/>
            <a:r>
              <a:rPr lang="fr-FR" sz="8000" dirty="0" smtClean="0"/>
              <a:t>Démonstration</a:t>
            </a:r>
            <a:endParaRPr lang="fr-FR" sz="8000" dirty="0"/>
          </a:p>
        </p:txBody>
      </p:sp>
      <p:pic>
        <p:nvPicPr>
          <p:cNvPr id="19" name="IRM Live ID.avi">
            <a:hlinkClick r:id="" action="ppaction://media"/>
          </p:cNvPr>
          <p:cNvPicPr>
            <a:picLocks noRot="1" noChangeAspect="1"/>
          </p:cNvPicPr>
          <p:nvPr>
            <a:videoFile r:link="rId1"/>
          </p:nvPr>
        </p:nvPicPr>
        <p:blipFill>
          <a:blip r:embed="rId4"/>
          <a:stretch>
            <a:fillRect/>
          </a:stretch>
        </p:blipFill>
        <p:spPr>
          <a:xfrm>
            <a:off x="0" y="1357298"/>
            <a:ext cx="9222912" cy="5286412"/>
          </a:xfrm>
          <a:prstGeom prst="rect">
            <a:avLst/>
          </a:prstGeom>
        </p:spPr>
      </p:pic>
      <p:sp>
        <p:nvSpPr>
          <p:cNvPr id="20" name="Égal 19"/>
          <p:cNvSpPr/>
          <p:nvPr/>
        </p:nvSpPr>
        <p:spPr>
          <a:xfrm rot="16200000">
            <a:off x="0" y="857232"/>
            <a:ext cx="357190" cy="357190"/>
          </a:xfrm>
          <a:prstGeom prst="mathEqual">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solidFill>
                <a:schemeClr val="tx1"/>
              </a:solidFill>
            </a:endParaRPr>
          </a:p>
        </p:txBody>
      </p:sp>
      <p:sp>
        <p:nvSpPr>
          <p:cNvPr id="21" name="Triangle isocèle 20"/>
          <p:cNvSpPr/>
          <p:nvPr/>
        </p:nvSpPr>
        <p:spPr>
          <a:xfrm rot="5400000">
            <a:off x="464315" y="892951"/>
            <a:ext cx="285752" cy="357190"/>
          </a:xfrm>
          <a:prstGeom prst="triangl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22" name="ZoneTexte 21"/>
          <p:cNvSpPr txBox="1"/>
          <p:nvPr/>
        </p:nvSpPr>
        <p:spPr>
          <a:xfrm>
            <a:off x="0" y="1"/>
            <a:ext cx="4211960" cy="1477328"/>
          </a:xfrm>
          <a:prstGeom prst="rect">
            <a:avLst/>
          </a:prstGeom>
          <a:noFill/>
        </p:spPr>
        <p:txBody>
          <a:bodyPr wrap="square" rtlCol="0">
            <a:spAutoFit/>
          </a:bodyPr>
          <a:lstStyle/>
          <a:p>
            <a:pPr algn="r"/>
            <a:r>
              <a:rPr lang="fr-FR" sz="1200" b="1" dirty="0" smtClean="0">
                <a:solidFill>
                  <a:schemeClr val="bg1"/>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endParaRPr lang="fr-FR" sz="1200" b="1" dirty="0" smtClean="0">
              <a:solidFill>
                <a:schemeClr val="bg1"/>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9"/>
                </p:tgtEl>
              </p:cMediaNode>
            </p:video>
            <p:seq concurrent="1" nextAc="seek">
              <p:cTn id="3" restart="whenNotActive" fill="hold" evtFilter="cancelBubble" nodeType="interactiveSeq">
                <p:stCondLst>
                  <p:cond evt="onClick" delay="0">
                    <p:tgtEl>
                      <p:spTgt spid="21"/>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39750" fill="hold"/>
                                        <p:tgtEl>
                                          <p:spTgt spid="19"/>
                                        </p:tgtEl>
                                      </p:cBhvr>
                                    </p:cmd>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2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0" name="ZoneTexte 9"/>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 Pourquoi AD RMS?</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Petit historique de la technologie</a:t>
            </a:r>
          </a:p>
          <a:p>
            <a:r>
              <a:rPr lang="fr-FR" sz="1200" b="1" dirty="0" smtClean="0">
                <a:solidFill>
                  <a:schemeClr val="bg1"/>
                </a:solidFill>
                <a:latin typeface="Times New Roman" pitchFamily="18" charset="0"/>
                <a:cs typeface="Times New Roman" pitchFamily="18" charset="0"/>
              </a:rPr>
              <a:t> Utilisation par un particulier </a:t>
            </a:r>
          </a:p>
          <a:p>
            <a:endParaRPr lang="fr-FR" sz="1200" b="1" dirty="0" smtClean="0">
              <a:solidFill>
                <a:schemeClr val="bg1"/>
              </a:solidFill>
              <a:latin typeface="Times New Roman" pitchFamily="18" charset="0"/>
              <a:cs typeface="Times New Roman" pitchFamily="18" charset="0"/>
            </a:endParaRP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Utilisation par un particulier : Ouverture</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13</a:t>
            </a:fld>
            <a:endParaRPr lang="fr-FR" sz="1400" b="1" dirty="0">
              <a:solidFill>
                <a:schemeClr val="bg1"/>
              </a:solidFill>
              <a:latin typeface="Times New Roman" pitchFamily="18" charset="0"/>
              <a:cs typeface="Times New Roman" pitchFamily="18" charset="0"/>
            </a:endParaRPr>
          </a:p>
        </p:txBody>
      </p:sp>
      <p:sp>
        <p:nvSpPr>
          <p:cNvPr id="14" name="ZoneTexte 13"/>
          <p:cNvSpPr txBox="1"/>
          <p:nvPr/>
        </p:nvSpPr>
        <p:spPr>
          <a:xfrm>
            <a:off x="285720" y="3071810"/>
            <a:ext cx="8501122" cy="1323439"/>
          </a:xfrm>
          <a:prstGeom prst="rect">
            <a:avLst/>
          </a:prstGeom>
          <a:noFill/>
        </p:spPr>
        <p:txBody>
          <a:bodyPr wrap="square" rtlCol="0">
            <a:spAutoFit/>
          </a:bodyPr>
          <a:lstStyle/>
          <a:p>
            <a:pPr algn="ctr"/>
            <a:r>
              <a:rPr lang="fr-FR" sz="8000" dirty="0" smtClean="0"/>
              <a:t>Démonstration</a:t>
            </a:r>
            <a:endParaRPr lang="fr-FR" sz="8000" dirty="0"/>
          </a:p>
        </p:txBody>
      </p:sp>
      <p:sp>
        <p:nvSpPr>
          <p:cNvPr id="20" name="Égal 19"/>
          <p:cNvSpPr/>
          <p:nvPr/>
        </p:nvSpPr>
        <p:spPr>
          <a:xfrm rot="16200000">
            <a:off x="0" y="857232"/>
            <a:ext cx="357190" cy="357190"/>
          </a:xfrm>
          <a:prstGeom prst="mathEqual">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solidFill>
                <a:schemeClr val="tx1"/>
              </a:solidFill>
            </a:endParaRPr>
          </a:p>
        </p:txBody>
      </p:sp>
      <p:sp>
        <p:nvSpPr>
          <p:cNvPr id="21" name="Triangle isocèle 20"/>
          <p:cNvSpPr/>
          <p:nvPr/>
        </p:nvSpPr>
        <p:spPr>
          <a:xfrm rot="5400000">
            <a:off x="464315" y="892951"/>
            <a:ext cx="285752" cy="357190"/>
          </a:xfrm>
          <a:prstGeom prst="triangl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22" name="ZoneTexte 21"/>
          <p:cNvSpPr txBox="1"/>
          <p:nvPr/>
        </p:nvSpPr>
        <p:spPr>
          <a:xfrm>
            <a:off x="0" y="1"/>
            <a:ext cx="4211960" cy="1477328"/>
          </a:xfrm>
          <a:prstGeom prst="rect">
            <a:avLst/>
          </a:prstGeom>
          <a:noFill/>
        </p:spPr>
        <p:txBody>
          <a:bodyPr wrap="square" rtlCol="0">
            <a:spAutoFit/>
          </a:bodyPr>
          <a:lstStyle/>
          <a:p>
            <a:pPr algn="r"/>
            <a:r>
              <a:rPr lang="fr-FR" sz="1200" b="1" dirty="0" smtClean="0">
                <a:solidFill>
                  <a:schemeClr val="bg1"/>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endParaRPr lang="fr-FR" sz="1200" b="1" dirty="0" smtClean="0">
              <a:solidFill>
                <a:schemeClr val="bg1"/>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pic>
        <p:nvPicPr>
          <p:cNvPr id="24" name="Ouverture document restreint final.avi">
            <a:hlinkClick r:id="" action="ppaction://media"/>
          </p:cNvPr>
          <p:cNvPicPr>
            <a:picLocks noRot="1" noChangeAspect="1"/>
          </p:cNvPicPr>
          <p:nvPr>
            <a:videoFile r:link="rId1"/>
          </p:nvPr>
        </p:nvPicPr>
        <p:blipFill>
          <a:blip r:embed="rId4"/>
          <a:stretch>
            <a:fillRect/>
          </a:stretch>
        </p:blipFill>
        <p:spPr>
          <a:xfrm>
            <a:off x="-71470" y="1346881"/>
            <a:ext cx="9280513" cy="5225391"/>
          </a:xfrm>
          <a:prstGeom prst="rect">
            <a:avLst/>
          </a:prstGeo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4"/>
                </p:tgtEl>
              </p:cMediaNode>
            </p:video>
            <p:seq concurrent="1" nextAc="seek">
              <p:cTn id="3" restart="whenNotActive" fill="hold" evtFilter="cancelBubble" nodeType="interactiveSeq">
                <p:stCondLst>
                  <p:cond evt="onClick" delay="0">
                    <p:tgtEl>
                      <p:spTgt spid="21"/>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86800" fill="hold"/>
                                        <p:tgtEl>
                                          <p:spTgt spid="24"/>
                                        </p:tgtEl>
                                      </p:cBhvr>
                                    </p:cmd>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4"/>
                                        </p:tgtEl>
                                      </p:cBhvr>
                                    </p:cmd>
                                  </p:childTnLst>
                                </p:cTn>
                              </p:par>
                            </p:childTnLst>
                          </p:cTn>
                        </p:par>
                      </p:childTnLst>
                    </p:cTn>
                  </p:par>
                </p:childTnLst>
              </p:cTn>
              <p:nextCondLst>
                <p:cond evt="onClick" delay="0">
                  <p:tgtEl>
                    <p:spTgt spid="2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Prérequis matériel</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14</a:t>
            </a:fld>
            <a:endParaRPr lang="fr-FR" sz="1400" b="1" dirty="0">
              <a:solidFill>
                <a:schemeClr val="bg1"/>
              </a:solidFill>
              <a:latin typeface="Times New Roman" pitchFamily="18" charset="0"/>
              <a:cs typeface="Times New Roman" pitchFamily="18" charset="0"/>
            </a:endParaRPr>
          </a:p>
        </p:txBody>
      </p:sp>
      <p:graphicFrame>
        <p:nvGraphicFramePr>
          <p:cNvPr id="14" name="Group 45"/>
          <p:cNvGraphicFramePr>
            <a:graphicFrameLocks/>
          </p:cNvGraphicFramePr>
          <p:nvPr/>
        </p:nvGraphicFramePr>
        <p:xfrm>
          <a:off x="214282" y="2500306"/>
          <a:ext cx="8702705" cy="2493264"/>
        </p:xfrm>
        <a:graphic>
          <a:graphicData uri="http://schemas.openxmlformats.org/drawingml/2006/table">
            <a:tbl>
              <a:tblPr>
                <a:tableStyleId>{BDBED569-4797-4DF1-A0F4-6AAB3CD982D8}</a:tableStyleId>
              </a:tblPr>
              <a:tblGrid>
                <a:gridCol w="4359703"/>
                <a:gridCol w="4343002"/>
              </a:tblGrid>
              <a:tr h="445711">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3600" b="1" u="none" strike="noStrike" cap="none" normalizeH="0" baseline="0" dirty="0" smtClean="0">
                          <a:ln>
                            <a:noFill/>
                          </a:ln>
                          <a:solidFill>
                            <a:schemeClr val="bg1"/>
                          </a:solidFill>
                          <a:effectLst/>
                        </a:rPr>
                        <a:t>Minimum </a:t>
                      </a:r>
                      <a:r>
                        <a:rPr kumimoji="0" lang="en-US" sz="3600" b="1" u="none" strike="noStrike" cap="none" normalizeH="0" baseline="0" dirty="0" err="1" smtClean="0">
                          <a:ln>
                            <a:noFill/>
                          </a:ln>
                          <a:solidFill>
                            <a:schemeClr val="bg1"/>
                          </a:solidFill>
                          <a:effectLst/>
                        </a:rPr>
                        <a:t>requis</a:t>
                      </a:r>
                      <a:endParaRPr kumimoji="0" lang="en-US" sz="3600" b="1" i="0" u="none" strike="noStrike" cap="none" normalizeH="0" baseline="0" dirty="0" smtClean="0">
                        <a:ln>
                          <a:noFill/>
                        </a:ln>
                        <a:solidFill>
                          <a:schemeClr val="bg1"/>
                        </a:solidFill>
                        <a:effectLst/>
                        <a:latin typeface="Verdana" pitchFamily="34" charset="0"/>
                      </a:endParaRPr>
                    </a:p>
                  </a:txBody>
                  <a:tcPr marT="91440" marB="91440" anchor="ctr" horzOverflow="overflow">
                    <a:solidFill>
                      <a:schemeClr val="accent1"/>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3600" b="1" u="none" strike="noStrike" cap="none" normalizeH="0" baseline="0" dirty="0" err="1" smtClean="0">
                          <a:ln>
                            <a:noFill/>
                          </a:ln>
                          <a:solidFill>
                            <a:schemeClr val="bg1"/>
                          </a:solidFill>
                          <a:effectLst/>
                        </a:rPr>
                        <a:t>Recommandé</a:t>
                      </a:r>
                      <a:endParaRPr kumimoji="0" lang="en-US" sz="3600" b="1" i="0" u="none" strike="noStrike" cap="none" normalizeH="0" baseline="0" dirty="0" smtClean="0">
                        <a:ln>
                          <a:noFill/>
                        </a:ln>
                        <a:solidFill>
                          <a:schemeClr val="bg1"/>
                        </a:solidFill>
                        <a:effectLst/>
                        <a:latin typeface="Verdana" pitchFamily="34" charset="0"/>
                      </a:endParaRPr>
                    </a:p>
                  </a:txBody>
                  <a:tcPr marT="91440" marB="91440" anchor="ctr" horzOverflow="overflow">
                    <a:solidFill>
                      <a:schemeClr val="accent1"/>
                    </a:solidFill>
                  </a:tcPr>
                </a:tc>
              </a:tr>
              <a:tr h="1108843">
                <a:tc>
                  <a:txBody>
                    <a:bodyPr/>
                    <a:lstStyle/>
                    <a:p>
                      <a:pPr marL="227013" marR="0" lvl="0" indent="-227013" algn="l" defTabSz="914400" rtl="0" eaLnBrk="1" fontAlgn="base" latinLnBrk="0" hangingPunct="1">
                        <a:lnSpc>
                          <a:spcPct val="85000"/>
                        </a:lnSpc>
                        <a:spcBef>
                          <a:spcPts val="1536"/>
                        </a:spcBef>
                        <a:spcAft>
                          <a:spcPct val="0"/>
                        </a:spcAft>
                        <a:buClrTx/>
                        <a:buSzPct val="90000"/>
                        <a:buFont typeface="Wingdings" pitchFamily="2" charset="2"/>
                        <a:buChar char="ü"/>
                        <a:tabLst/>
                      </a:pPr>
                      <a:r>
                        <a:rPr kumimoji="0" lang="en-US" sz="3200" u="none" strike="noStrike" cap="none" normalizeH="0" baseline="0" dirty="0" smtClean="0">
                          <a:ln>
                            <a:noFill/>
                          </a:ln>
                          <a:solidFill>
                            <a:schemeClr val="tx1"/>
                          </a:solidFill>
                          <a:effectLst/>
                        </a:rPr>
                        <a:t>Un Pentium 4</a:t>
                      </a:r>
                    </a:p>
                    <a:p>
                      <a:pPr marL="227013" marR="0" lvl="0" indent="-227013" algn="l" defTabSz="914400" rtl="0" eaLnBrk="1" fontAlgn="base" latinLnBrk="0" hangingPunct="1">
                        <a:lnSpc>
                          <a:spcPct val="85000"/>
                        </a:lnSpc>
                        <a:spcBef>
                          <a:spcPts val="1536"/>
                        </a:spcBef>
                        <a:spcAft>
                          <a:spcPct val="0"/>
                        </a:spcAft>
                        <a:buClrTx/>
                        <a:buSzPct val="90000"/>
                        <a:buFont typeface="Wingdings" pitchFamily="2" charset="2"/>
                        <a:buChar char="ü"/>
                        <a:tabLst/>
                      </a:pPr>
                      <a:r>
                        <a:rPr kumimoji="0" lang="en-US" sz="3200" u="none" strike="noStrike" cap="none" normalizeH="0" baseline="0" dirty="0" smtClean="0">
                          <a:ln>
                            <a:noFill/>
                          </a:ln>
                          <a:solidFill>
                            <a:schemeClr val="tx1"/>
                          </a:solidFill>
                          <a:effectLst/>
                        </a:rPr>
                        <a:t>512 Mo RAM</a:t>
                      </a:r>
                    </a:p>
                    <a:p>
                      <a:pPr marL="227013" marR="0" lvl="0" indent="-227013" algn="l" defTabSz="914400" rtl="0" eaLnBrk="1" fontAlgn="base" latinLnBrk="0" hangingPunct="1">
                        <a:lnSpc>
                          <a:spcPct val="85000"/>
                        </a:lnSpc>
                        <a:spcBef>
                          <a:spcPts val="1536"/>
                        </a:spcBef>
                        <a:spcAft>
                          <a:spcPct val="0"/>
                        </a:spcAft>
                        <a:buClrTx/>
                        <a:buSzPct val="90000"/>
                        <a:buFont typeface="Wingdings" pitchFamily="2" charset="2"/>
                        <a:buChar char="ü"/>
                        <a:tabLst/>
                      </a:pPr>
                      <a:r>
                        <a:rPr kumimoji="0" lang="en-US" sz="3200" u="none" strike="noStrike" cap="none" normalizeH="0" baseline="0" dirty="0" smtClean="0">
                          <a:ln>
                            <a:noFill/>
                          </a:ln>
                          <a:solidFill>
                            <a:schemeClr val="tx1"/>
                          </a:solidFill>
                          <a:effectLst/>
                        </a:rPr>
                        <a:t>40 Go </a:t>
                      </a:r>
                      <a:r>
                        <a:rPr kumimoji="0" lang="en-US" sz="3200" u="none" strike="noStrike" cap="none" normalizeH="0" baseline="0" dirty="0" err="1" smtClean="0">
                          <a:ln>
                            <a:noFill/>
                          </a:ln>
                          <a:solidFill>
                            <a:schemeClr val="tx1"/>
                          </a:solidFill>
                          <a:effectLst/>
                        </a:rPr>
                        <a:t>d’espace</a:t>
                      </a:r>
                      <a:r>
                        <a:rPr kumimoji="0" lang="en-US" sz="3200" u="none" strike="noStrike" cap="none" normalizeH="0" baseline="0" dirty="0" smtClean="0">
                          <a:ln>
                            <a:noFill/>
                          </a:ln>
                          <a:solidFill>
                            <a:schemeClr val="tx1"/>
                          </a:solidFill>
                          <a:effectLst/>
                        </a:rPr>
                        <a:t> </a:t>
                      </a:r>
                      <a:r>
                        <a:rPr kumimoji="0" lang="en-US" sz="3200" u="none" strike="noStrike" cap="none" normalizeH="0" baseline="0" dirty="0" err="1" smtClean="0">
                          <a:ln>
                            <a:noFill/>
                          </a:ln>
                          <a:solidFill>
                            <a:schemeClr val="tx1"/>
                          </a:solidFill>
                          <a:effectLst/>
                        </a:rPr>
                        <a:t>disque</a:t>
                      </a:r>
                      <a:endParaRPr kumimoji="0" lang="en-US" sz="3200" b="0" i="0" u="none" strike="noStrike" cap="none" normalizeH="0" baseline="0" dirty="0" smtClean="0">
                        <a:ln>
                          <a:noFill/>
                        </a:ln>
                        <a:solidFill>
                          <a:schemeClr val="tx1"/>
                        </a:solidFill>
                        <a:effectLst/>
                        <a:latin typeface="Verdana" pitchFamily="34" charset="0"/>
                      </a:endParaRPr>
                    </a:p>
                  </a:txBody>
                  <a:tcPr marT="91440" marB="91440" anchor="ctr" horzOverflow="overflow"/>
                </a:tc>
                <a:tc>
                  <a:txBody>
                    <a:bodyPr/>
                    <a:lstStyle/>
                    <a:p>
                      <a:pPr marL="225425" marR="0" lvl="0" indent="-225425" algn="l" defTabSz="914400" rtl="0" eaLnBrk="0" fontAlgn="base" latinLnBrk="0" hangingPunct="0">
                        <a:lnSpc>
                          <a:spcPct val="85000"/>
                        </a:lnSpc>
                        <a:spcBef>
                          <a:spcPct val="40000"/>
                        </a:spcBef>
                        <a:spcAft>
                          <a:spcPct val="0"/>
                        </a:spcAft>
                        <a:buClrTx/>
                        <a:buSzPct val="80000"/>
                        <a:buFont typeface="Wingdings" pitchFamily="2" charset="2"/>
                        <a:buChar char="ü"/>
                        <a:tabLst/>
                      </a:pPr>
                      <a:r>
                        <a:rPr kumimoji="0" lang="en-US" sz="3200" u="none" strike="noStrike" cap="none" normalizeH="0" baseline="0" dirty="0" smtClean="0">
                          <a:ln>
                            <a:noFill/>
                          </a:ln>
                          <a:effectLst/>
                        </a:rPr>
                        <a:t>Deux Pentium 4</a:t>
                      </a:r>
                    </a:p>
                    <a:p>
                      <a:pPr marL="225425" marR="0" lvl="0" indent="-225425" algn="l" defTabSz="914400" rtl="0" eaLnBrk="0" fontAlgn="base" latinLnBrk="0" hangingPunct="0">
                        <a:lnSpc>
                          <a:spcPct val="85000"/>
                        </a:lnSpc>
                        <a:spcBef>
                          <a:spcPct val="40000"/>
                        </a:spcBef>
                        <a:spcAft>
                          <a:spcPct val="0"/>
                        </a:spcAft>
                        <a:buClrTx/>
                        <a:buSzPct val="80000"/>
                        <a:buFont typeface="Wingdings" pitchFamily="2" charset="2"/>
                        <a:buChar char="ü"/>
                        <a:tabLst/>
                      </a:pPr>
                      <a:r>
                        <a:rPr kumimoji="0" lang="en-US" sz="3200" u="none" strike="noStrike" cap="none" normalizeH="0" baseline="0" dirty="0" smtClean="0">
                          <a:ln>
                            <a:noFill/>
                          </a:ln>
                          <a:effectLst/>
                        </a:rPr>
                        <a:t>1024 Mo RAM</a:t>
                      </a:r>
                    </a:p>
                    <a:p>
                      <a:pPr marL="225425" marR="0" lvl="0" indent="-225425" algn="l" defTabSz="914400" rtl="0" eaLnBrk="0" fontAlgn="base" latinLnBrk="0" hangingPunct="0">
                        <a:lnSpc>
                          <a:spcPct val="85000"/>
                        </a:lnSpc>
                        <a:spcBef>
                          <a:spcPct val="40000"/>
                        </a:spcBef>
                        <a:spcAft>
                          <a:spcPct val="0"/>
                        </a:spcAft>
                        <a:buClrTx/>
                        <a:buSzPct val="80000"/>
                        <a:buFont typeface="Wingdings" pitchFamily="2" charset="2"/>
                        <a:buChar char="ü"/>
                        <a:tabLst/>
                      </a:pPr>
                      <a:r>
                        <a:rPr kumimoji="0" lang="en-US" sz="3200" u="none" strike="noStrike" cap="none" normalizeH="0" baseline="0" dirty="0" smtClean="0">
                          <a:ln>
                            <a:noFill/>
                          </a:ln>
                          <a:effectLst/>
                        </a:rPr>
                        <a:t>80 Go </a:t>
                      </a:r>
                      <a:r>
                        <a:rPr kumimoji="0" lang="en-US" sz="3200" u="none" strike="noStrike" cap="none" normalizeH="0" baseline="0" dirty="0" err="1" smtClean="0">
                          <a:ln>
                            <a:noFill/>
                          </a:ln>
                          <a:solidFill>
                            <a:schemeClr val="tx1"/>
                          </a:solidFill>
                          <a:effectLst/>
                        </a:rPr>
                        <a:t>d’espace</a:t>
                      </a:r>
                      <a:r>
                        <a:rPr kumimoji="0" lang="en-US" sz="3200" u="none" strike="noStrike" cap="none" normalizeH="0" baseline="0" dirty="0" smtClean="0">
                          <a:ln>
                            <a:noFill/>
                          </a:ln>
                          <a:solidFill>
                            <a:schemeClr val="tx1"/>
                          </a:solidFill>
                          <a:effectLst/>
                        </a:rPr>
                        <a:t> </a:t>
                      </a:r>
                      <a:r>
                        <a:rPr kumimoji="0" lang="en-US" sz="3200" u="none" strike="noStrike" cap="none" normalizeH="0" baseline="0" dirty="0" err="1" smtClean="0">
                          <a:ln>
                            <a:noFill/>
                          </a:ln>
                          <a:solidFill>
                            <a:schemeClr val="tx1"/>
                          </a:solidFill>
                          <a:effectLst/>
                        </a:rPr>
                        <a:t>disque</a:t>
                      </a:r>
                      <a:endParaRPr kumimoji="0" lang="en-US" sz="3200" b="0" i="0" u="none" strike="noStrike" cap="none" normalizeH="0" baseline="0" dirty="0" smtClean="0">
                        <a:ln>
                          <a:noFill/>
                        </a:ln>
                        <a:solidFill>
                          <a:schemeClr val="tx1"/>
                        </a:solidFill>
                        <a:effectLst/>
                        <a:latin typeface="Verdana" pitchFamily="34" charset="0"/>
                      </a:endParaRPr>
                    </a:p>
                  </a:txBody>
                  <a:tcPr marT="91440" marB="91440" anchor="ctr" horzOverflow="overflow"/>
                </a:tc>
              </a:tr>
            </a:tbl>
          </a:graphicData>
        </a:graphic>
      </p:graphicFrame>
      <p:sp>
        <p:nvSpPr>
          <p:cNvPr id="20" name="ZoneTexte 19"/>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b="1" dirty="0" smtClean="0">
                <a:solidFill>
                  <a:schemeClr val="bg1"/>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19" name="ZoneTexte 18"/>
          <p:cNvSpPr txBox="1"/>
          <p:nvPr/>
        </p:nvSpPr>
        <p:spPr>
          <a:xfrm>
            <a:off x="4932040" y="0"/>
            <a:ext cx="4211960" cy="646331"/>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Prérequis</a:t>
            </a:r>
          </a:p>
          <a:p>
            <a:r>
              <a:rPr lang="fr-FR" sz="1200" dirty="0" smtClean="0">
                <a:solidFill>
                  <a:schemeClr val="bg1">
                    <a:lumMod val="75000"/>
                  </a:schemeClr>
                </a:solidFill>
                <a:latin typeface="Times New Roman" pitchFamily="18" charset="0"/>
                <a:cs typeface="Times New Roman" pitchFamily="18" charset="0"/>
              </a:rPr>
              <a:t>Installation de l’infrastructure</a:t>
            </a:r>
          </a:p>
          <a:p>
            <a:r>
              <a:rPr lang="fr-FR" sz="1200" dirty="0" smtClean="0">
                <a:solidFill>
                  <a:schemeClr val="bg1">
                    <a:lumMod val="75000"/>
                  </a:schemeClr>
                </a:solidFill>
                <a:latin typeface="Times New Roman" pitchFamily="18" charset="0"/>
                <a:cs typeface="Times New Roman" pitchFamily="18" charset="0"/>
              </a:rPr>
              <a:t>Etapes  de l’installation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à coins arrondis 33"/>
          <p:cNvSpPr/>
          <p:nvPr/>
        </p:nvSpPr>
        <p:spPr>
          <a:xfrm>
            <a:off x="5429256" y="2357430"/>
            <a:ext cx="3429024" cy="378621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dirty="0"/>
          </a:p>
        </p:txBody>
      </p:sp>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0" name="ZoneTexte 9"/>
          <p:cNvSpPr txBox="1"/>
          <p:nvPr/>
        </p:nvSpPr>
        <p:spPr>
          <a:xfrm>
            <a:off x="4932040" y="0"/>
            <a:ext cx="4211960" cy="646331"/>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Prérequis</a:t>
            </a:r>
          </a:p>
          <a:p>
            <a:r>
              <a:rPr lang="fr-FR" sz="1200" dirty="0" smtClean="0">
                <a:solidFill>
                  <a:schemeClr val="bg1">
                    <a:lumMod val="75000"/>
                  </a:schemeClr>
                </a:solidFill>
                <a:latin typeface="Times New Roman" pitchFamily="18" charset="0"/>
                <a:cs typeface="Times New Roman" pitchFamily="18" charset="0"/>
              </a:rPr>
              <a:t>Installation de l’infrastructure</a:t>
            </a:r>
          </a:p>
          <a:p>
            <a:r>
              <a:rPr lang="fr-FR" sz="1200" dirty="0" smtClean="0">
                <a:solidFill>
                  <a:schemeClr val="bg1">
                    <a:lumMod val="75000"/>
                  </a:schemeClr>
                </a:solidFill>
                <a:latin typeface="Times New Roman" pitchFamily="18" charset="0"/>
                <a:cs typeface="Times New Roman" pitchFamily="18" charset="0"/>
              </a:rPr>
              <a:t>Etapes  de l’installation</a:t>
            </a: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Prérequis systèmes et logiciels</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15</a:t>
            </a:fld>
            <a:endParaRPr lang="fr-FR" sz="1400" b="1" dirty="0">
              <a:solidFill>
                <a:schemeClr val="bg1"/>
              </a:solidFill>
              <a:latin typeface="Times New Roman" pitchFamily="18" charset="0"/>
              <a:cs typeface="Times New Roman" pitchFamily="18" charset="0"/>
            </a:endParaRPr>
          </a:p>
        </p:txBody>
      </p:sp>
      <p:sp>
        <p:nvSpPr>
          <p:cNvPr id="20" name="ZoneTexte 19"/>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b="1" dirty="0" smtClean="0">
                <a:solidFill>
                  <a:schemeClr val="bg1"/>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grpSp>
        <p:nvGrpSpPr>
          <p:cNvPr id="24" name="Group 18"/>
          <p:cNvGrpSpPr>
            <a:grpSpLocks/>
          </p:cNvGrpSpPr>
          <p:nvPr/>
        </p:nvGrpSpPr>
        <p:grpSpPr bwMode="auto">
          <a:xfrm>
            <a:off x="5434043" y="2500306"/>
            <a:ext cx="3495675" cy="3109912"/>
            <a:chOff x="2746" y="2067"/>
            <a:chExt cx="2202" cy="1959"/>
          </a:xfrm>
        </p:grpSpPr>
        <p:pic>
          <p:nvPicPr>
            <p:cNvPr id="25" name="Picture 19" descr="sql"/>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3560" y="3322"/>
              <a:ext cx="583" cy="704"/>
            </a:xfrm>
            <a:prstGeom prst="rect">
              <a:avLst/>
            </a:prstGeom>
            <a:noFill/>
            <a:ln w="9525">
              <a:noFill/>
              <a:miter lim="800000"/>
              <a:headEnd/>
              <a:tailEnd/>
            </a:ln>
          </p:spPr>
        </p:pic>
        <p:pic>
          <p:nvPicPr>
            <p:cNvPr id="26" name="Picture 20" descr="webServiceserv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2856" y="2699"/>
              <a:ext cx="487" cy="613"/>
            </a:xfrm>
            <a:prstGeom prst="rect">
              <a:avLst/>
            </a:prstGeom>
            <a:noFill/>
            <a:ln w="9525">
              <a:noFill/>
              <a:miter lim="800000"/>
              <a:headEnd/>
              <a:tailEnd/>
            </a:ln>
          </p:spPr>
        </p:pic>
        <p:pic>
          <p:nvPicPr>
            <p:cNvPr id="27" name="Picture 21" descr="server"/>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614" y="2067"/>
              <a:ext cx="474" cy="625"/>
            </a:xfrm>
            <a:prstGeom prst="rect">
              <a:avLst/>
            </a:prstGeom>
            <a:noFill/>
            <a:ln w="9525">
              <a:noFill/>
              <a:miter lim="800000"/>
              <a:headEnd/>
              <a:tailEnd/>
            </a:ln>
          </p:spPr>
        </p:pic>
        <p:sp>
          <p:nvSpPr>
            <p:cNvPr id="28" name="Text Box 22"/>
            <p:cNvSpPr txBox="1">
              <a:spLocks noChangeArrowheads="1"/>
            </p:cNvSpPr>
            <p:nvPr/>
          </p:nvSpPr>
          <p:spPr bwMode="auto">
            <a:xfrm>
              <a:off x="2746" y="3325"/>
              <a:ext cx="832" cy="460"/>
            </a:xfrm>
            <a:prstGeom prst="rect">
              <a:avLst/>
            </a:prstGeom>
            <a:noFill/>
            <a:ln w="9525">
              <a:noFill/>
              <a:miter lim="800000"/>
              <a:headEnd/>
              <a:tailEnd/>
            </a:ln>
          </p:spPr>
          <p:txBody>
            <a:bodyPr>
              <a:spAutoFit/>
            </a:bodyPr>
            <a:lstStyle/>
            <a:p>
              <a:pPr algn="ctr"/>
              <a:r>
                <a:rPr lang="fr-FR" sz="1400" b="0">
                  <a:latin typeface="Segoe" pitchFamily="34" charset="0"/>
                  <a:cs typeface="Arial" charset="0"/>
                </a:rPr>
                <a:t>Serveur de Certification RMS</a:t>
              </a:r>
              <a:endParaRPr lang="fr-FR" sz="1400" b="0" noProof="1">
                <a:latin typeface="Segoe" pitchFamily="34" charset="0"/>
                <a:cs typeface="Arial" charset="0"/>
              </a:endParaRPr>
            </a:p>
          </p:txBody>
        </p:sp>
        <p:sp>
          <p:nvSpPr>
            <p:cNvPr id="29" name="Text Box 23"/>
            <p:cNvSpPr txBox="1">
              <a:spLocks noChangeArrowheads="1"/>
            </p:cNvSpPr>
            <p:nvPr/>
          </p:nvSpPr>
          <p:spPr bwMode="auto">
            <a:xfrm>
              <a:off x="4064" y="3515"/>
              <a:ext cx="826" cy="192"/>
            </a:xfrm>
            <a:prstGeom prst="rect">
              <a:avLst/>
            </a:prstGeom>
            <a:noFill/>
            <a:ln w="9525">
              <a:noFill/>
              <a:miter lim="800000"/>
              <a:headEnd/>
              <a:tailEnd/>
            </a:ln>
          </p:spPr>
          <p:txBody>
            <a:bodyPr>
              <a:spAutoFit/>
            </a:bodyPr>
            <a:lstStyle/>
            <a:p>
              <a:r>
                <a:rPr lang="fr-FR" sz="1400" b="0">
                  <a:latin typeface="Segoe" pitchFamily="34" charset="0"/>
                  <a:cs typeface="Arial" charset="0"/>
                </a:rPr>
                <a:t>SQL Server</a:t>
              </a:r>
              <a:endParaRPr lang="fr-FR" sz="1400" b="0" noProof="1">
                <a:latin typeface="Segoe" pitchFamily="34" charset="0"/>
                <a:cs typeface="Arial" charset="0"/>
              </a:endParaRPr>
            </a:p>
          </p:txBody>
        </p:sp>
        <p:sp>
          <p:nvSpPr>
            <p:cNvPr id="30" name="Text Box 24"/>
            <p:cNvSpPr txBox="1">
              <a:spLocks noChangeArrowheads="1"/>
            </p:cNvSpPr>
            <p:nvPr/>
          </p:nvSpPr>
          <p:spPr bwMode="auto">
            <a:xfrm>
              <a:off x="4014" y="2235"/>
              <a:ext cx="934" cy="192"/>
            </a:xfrm>
            <a:prstGeom prst="rect">
              <a:avLst/>
            </a:prstGeom>
            <a:noFill/>
            <a:ln w="9525">
              <a:noFill/>
              <a:miter lim="800000"/>
              <a:headEnd/>
              <a:tailEnd/>
            </a:ln>
          </p:spPr>
          <p:txBody>
            <a:bodyPr>
              <a:spAutoFit/>
            </a:bodyPr>
            <a:lstStyle/>
            <a:p>
              <a:r>
                <a:rPr lang="fr-FR" sz="1400" b="0" dirty="0">
                  <a:latin typeface="Segoe" pitchFamily="34" charset="0"/>
                  <a:cs typeface="Arial" charset="0"/>
                </a:rPr>
                <a:t>Active Directory</a:t>
              </a:r>
              <a:endParaRPr lang="fr-FR" sz="1400" b="0" noProof="1">
                <a:latin typeface="Segoe" pitchFamily="34" charset="0"/>
                <a:cs typeface="Arial" charset="0"/>
              </a:endParaRPr>
            </a:p>
          </p:txBody>
        </p:sp>
        <p:cxnSp>
          <p:nvCxnSpPr>
            <p:cNvPr id="31" name="AutoShape 25"/>
            <p:cNvCxnSpPr>
              <a:cxnSpLocks noChangeShapeType="1"/>
            </p:cNvCxnSpPr>
            <p:nvPr/>
          </p:nvCxnSpPr>
          <p:spPr bwMode="auto">
            <a:xfrm>
              <a:off x="3343" y="3006"/>
              <a:ext cx="509" cy="316"/>
            </a:xfrm>
            <a:prstGeom prst="bentConnector2">
              <a:avLst/>
            </a:prstGeom>
            <a:noFill/>
            <a:ln w="19050">
              <a:solidFill>
                <a:schemeClr val="tx1"/>
              </a:solidFill>
              <a:miter lim="800000"/>
              <a:headEnd/>
              <a:tailEnd/>
            </a:ln>
          </p:spPr>
        </p:cxnSp>
        <p:cxnSp>
          <p:nvCxnSpPr>
            <p:cNvPr id="32" name="AutoShape 26"/>
            <p:cNvCxnSpPr>
              <a:cxnSpLocks noChangeShapeType="1"/>
            </p:cNvCxnSpPr>
            <p:nvPr/>
          </p:nvCxnSpPr>
          <p:spPr bwMode="auto">
            <a:xfrm flipV="1">
              <a:off x="3343" y="2692"/>
              <a:ext cx="508" cy="314"/>
            </a:xfrm>
            <a:prstGeom prst="bentConnector2">
              <a:avLst/>
            </a:prstGeom>
            <a:noFill/>
            <a:ln w="19050">
              <a:solidFill>
                <a:schemeClr val="tx1"/>
              </a:solidFill>
              <a:miter lim="800000"/>
              <a:headEnd/>
              <a:tailEnd/>
            </a:ln>
          </p:spPr>
        </p:cxnSp>
      </p:grpSp>
      <p:sp>
        <p:nvSpPr>
          <p:cNvPr id="33" name="Rectangle 32"/>
          <p:cNvSpPr/>
          <p:nvPr/>
        </p:nvSpPr>
        <p:spPr>
          <a:xfrm>
            <a:off x="-357222" y="1643050"/>
            <a:ext cx="6357950" cy="1034129"/>
          </a:xfrm>
          <a:prstGeom prst="rect">
            <a:avLst/>
          </a:prstGeom>
        </p:spPr>
        <p:txBody>
          <a:bodyPr wrap="square">
            <a:spAutoFit/>
          </a:bodyPr>
          <a:lstStyle/>
          <a:p>
            <a:pPr marL="833438" lvl="1" indent="-354013">
              <a:lnSpc>
                <a:spcPct val="90000"/>
              </a:lnSpc>
              <a:spcBef>
                <a:spcPct val="30000"/>
              </a:spcBef>
              <a:buClr>
                <a:schemeClr val="tx1"/>
              </a:buClr>
              <a:buSzPct val="75000"/>
              <a:defRPr/>
            </a:pPr>
            <a:r>
              <a:rPr lang="fr-FR" sz="2000" b="1" dirty="0" smtClean="0"/>
              <a:t>Serveur membre du domaine Active Directory</a:t>
            </a:r>
          </a:p>
          <a:p>
            <a:pPr marL="1208088" lvl="2" indent="-373063">
              <a:lnSpc>
                <a:spcPct val="90000"/>
              </a:lnSpc>
              <a:spcBef>
                <a:spcPct val="30000"/>
              </a:spcBef>
              <a:buClr>
                <a:schemeClr val="tx1"/>
              </a:buClr>
              <a:buSzPct val="75000"/>
              <a:buFont typeface="Wingdings" pitchFamily="2" charset="2"/>
              <a:buChar char="§"/>
              <a:defRPr/>
            </a:pPr>
            <a:r>
              <a:rPr lang="fr-FR" dirty="0" smtClean="0"/>
              <a:t>Windows Server 2008</a:t>
            </a:r>
          </a:p>
          <a:p>
            <a:pPr marL="1208088" lvl="2" indent="-373063">
              <a:lnSpc>
                <a:spcPct val="90000"/>
              </a:lnSpc>
              <a:spcBef>
                <a:spcPct val="30000"/>
              </a:spcBef>
              <a:buClr>
                <a:schemeClr val="tx1"/>
              </a:buClr>
              <a:buSzPct val="75000"/>
              <a:buFont typeface="Wingdings" pitchFamily="2" charset="2"/>
              <a:buChar char="§"/>
              <a:defRPr/>
            </a:pPr>
            <a:r>
              <a:rPr lang="fr-FR" dirty="0" smtClean="0"/>
              <a:t>IIS 6.0, ASP.NET et MSMQ installés</a:t>
            </a:r>
            <a:endParaRPr lang="fr-FR" dirty="0"/>
          </a:p>
        </p:txBody>
      </p:sp>
      <p:sp>
        <p:nvSpPr>
          <p:cNvPr id="35" name="ZoneTexte 34"/>
          <p:cNvSpPr txBox="1"/>
          <p:nvPr/>
        </p:nvSpPr>
        <p:spPr>
          <a:xfrm>
            <a:off x="6072198" y="2000240"/>
            <a:ext cx="2286016" cy="369332"/>
          </a:xfrm>
          <a:prstGeom prst="rect">
            <a:avLst/>
          </a:prstGeom>
          <a:noFill/>
        </p:spPr>
        <p:txBody>
          <a:bodyPr wrap="square" rtlCol="0">
            <a:spAutoFit/>
          </a:bodyPr>
          <a:lstStyle/>
          <a:p>
            <a:pPr algn="ctr"/>
            <a:r>
              <a:rPr lang="fr-FR" b="1" dirty="0" smtClean="0"/>
              <a:t>Contoso.com</a:t>
            </a:r>
            <a:endParaRPr lang="fr-FR" b="1" dirty="0"/>
          </a:p>
        </p:txBody>
      </p:sp>
      <p:sp>
        <p:nvSpPr>
          <p:cNvPr id="36" name="Rectangle 35"/>
          <p:cNvSpPr/>
          <p:nvPr/>
        </p:nvSpPr>
        <p:spPr>
          <a:xfrm>
            <a:off x="71406" y="4714884"/>
            <a:ext cx="4857784" cy="1532727"/>
          </a:xfrm>
          <a:prstGeom prst="rect">
            <a:avLst/>
          </a:prstGeom>
        </p:spPr>
        <p:txBody>
          <a:bodyPr wrap="square">
            <a:spAutoFit/>
          </a:bodyPr>
          <a:lstStyle/>
          <a:p>
            <a:pPr marL="376238" indent="-354013">
              <a:lnSpc>
                <a:spcPct val="90000"/>
              </a:lnSpc>
              <a:spcBef>
                <a:spcPct val="30000"/>
              </a:spcBef>
              <a:buSzPct val="75000"/>
              <a:defRPr/>
            </a:pPr>
            <a:r>
              <a:rPr lang="fr-FR" sz="2000" b="1" dirty="0" smtClean="0"/>
              <a:t>Serveur de base de données</a:t>
            </a:r>
          </a:p>
          <a:p>
            <a:pPr marL="750888" lvl="1" indent="-373063">
              <a:lnSpc>
                <a:spcPct val="90000"/>
              </a:lnSpc>
              <a:spcBef>
                <a:spcPct val="30000"/>
              </a:spcBef>
              <a:buSzPct val="75000"/>
              <a:buFont typeface="Wingdings" pitchFamily="2" charset="2"/>
              <a:buChar char="§"/>
              <a:defRPr/>
            </a:pPr>
            <a:r>
              <a:rPr lang="fr-FR" dirty="0" smtClean="0"/>
              <a:t>SQL Server 2005 ou équivalent</a:t>
            </a:r>
          </a:p>
          <a:p>
            <a:pPr marL="750888" lvl="1" indent="-373063">
              <a:lnSpc>
                <a:spcPct val="90000"/>
              </a:lnSpc>
              <a:spcBef>
                <a:spcPct val="30000"/>
              </a:spcBef>
              <a:buSzPct val="75000"/>
              <a:buFont typeface="Wingdings" pitchFamily="2" charset="2"/>
              <a:buChar char="§"/>
              <a:defRPr/>
            </a:pPr>
            <a:r>
              <a:rPr lang="fr-FR" dirty="0" smtClean="0"/>
              <a:t>Utilisé pour le stockage de la configuration, les données de certification et de journalisation</a:t>
            </a:r>
            <a:endParaRPr lang="fr-FR" dirty="0"/>
          </a:p>
        </p:txBody>
      </p:sp>
      <p:sp>
        <p:nvSpPr>
          <p:cNvPr id="37" name="Rectangle 36"/>
          <p:cNvSpPr/>
          <p:nvPr/>
        </p:nvSpPr>
        <p:spPr>
          <a:xfrm>
            <a:off x="71438" y="2786058"/>
            <a:ext cx="4572000" cy="1754326"/>
          </a:xfrm>
          <a:prstGeom prst="rect">
            <a:avLst/>
          </a:prstGeom>
        </p:spPr>
        <p:txBody>
          <a:bodyPr>
            <a:spAutoFit/>
          </a:bodyPr>
          <a:lstStyle/>
          <a:p>
            <a:pPr marL="376238" indent="-354013">
              <a:lnSpc>
                <a:spcPct val="90000"/>
              </a:lnSpc>
              <a:spcBef>
                <a:spcPct val="30000"/>
              </a:spcBef>
              <a:buSzPct val="75000"/>
              <a:defRPr/>
            </a:pPr>
            <a:r>
              <a:rPr lang="fr-FR" b="1" dirty="0" smtClean="0"/>
              <a:t>Active Directory</a:t>
            </a:r>
          </a:p>
          <a:p>
            <a:pPr marL="750888" lvl="1" indent="-373063">
              <a:lnSpc>
                <a:spcPct val="90000"/>
              </a:lnSpc>
              <a:spcBef>
                <a:spcPct val="30000"/>
              </a:spcBef>
              <a:buSzPct val="75000"/>
              <a:buFont typeface="Wingdings" pitchFamily="2" charset="2"/>
              <a:buChar char="§"/>
              <a:defRPr/>
            </a:pPr>
            <a:r>
              <a:rPr lang="fr-FR" dirty="0" smtClean="0"/>
              <a:t>Windows Server 2000 SP3  au Minimum</a:t>
            </a:r>
          </a:p>
          <a:p>
            <a:pPr marL="750888" lvl="1" indent="-373063">
              <a:lnSpc>
                <a:spcPct val="90000"/>
              </a:lnSpc>
              <a:spcBef>
                <a:spcPct val="30000"/>
              </a:spcBef>
              <a:buSzPct val="75000"/>
              <a:buFont typeface="Wingdings" pitchFamily="2" charset="2"/>
              <a:buChar char="§"/>
              <a:defRPr/>
            </a:pPr>
            <a:r>
              <a:rPr lang="fr-FR" dirty="0" smtClean="0"/>
              <a:t>Utilisé pour l’authentification, l’expansion de groupes et la localisation de services (SCP)</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Installation de l’infrastructure</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16</a:t>
            </a:fld>
            <a:endParaRPr lang="fr-FR" sz="1400" b="1" dirty="0">
              <a:solidFill>
                <a:schemeClr val="bg1"/>
              </a:solidFill>
              <a:latin typeface="Times New Roman" pitchFamily="18" charset="0"/>
              <a:cs typeface="Times New Roman" pitchFamily="18" charset="0"/>
            </a:endParaRPr>
          </a:p>
        </p:txBody>
      </p:sp>
      <p:sp>
        <p:nvSpPr>
          <p:cNvPr id="14" name="ZoneTexte 13"/>
          <p:cNvSpPr txBox="1"/>
          <p:nvPr/>
        </p:nvSpPr>
        <p:spPr>
          <a:xfrm>
            <a:off x="285720" y="3071810"/>
            <a:ext cx="8501122" cy="1323439"/>
          </a:xfrm>
          <a:prstGeom prst="rect">
            <a:avLst/>
          </a:prstGeom>
          <a:noFill/>
        </p:spPr>
        <p:txBody>
          <a:bodyPr wrap="square" rtlCol="0">
            <a:spAutoFit/>
          </a:bodyPr>
          <a:lstStyle/>
          <a:p>
            <a:pPr algn="ctr"/>
            <a:r>
              <a:rPr lang="fr-FR" sz="8000" dirty="0" smtClean="0"/>
              <a:t>Démonstration</a:t>
            </a:r>
            <a:endParaRPr lang="fr-FR" sz="8000" dirty="0"/>
          </a:p>
        </p:txBody>
      </p:sp>
      <p:sp>
        <p:nvSpPr>
          <p:cNvPr id="20" name="Égal 19"/>
          <p:cNvSpPr/>
          <p:nvPr/>
        </p:nvSpPr>
        <p:spPr>
          <a:xfrm rot="16200000">
            <a:off x="0" y="857232"/>
            <a:ext cx="357190" cy="357190"/>
          </a:xfrm>
          <a:prstGeom prst="mathEqual">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solidFill>
                <a:schemeClr val="tx1"/>
              </a:solidFill>
            </a:endParaRPr>
          </a:p>
        </p:txBody>
      </p:sp>
      <p:sp>
        <p:nvSpPr>
          <p:cNvPr id="21" name="Triangle isocèle 20"/>
          <p:cNvSpPr/>
          <p:nvPr/>
        </p:nvSpPr>
        <p:spPr>
          <a:xfrm rot="5400000">
            <a:off x="464315" y="892951"/>
            <a:ext cx="285752" cy="357190"/>
          </a:xfrm>
          <a:prstGeom prst="triangl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22" name="ZoneTexte 21"/>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b="1" dirty="0" smtClean="0">
                <a:solidFill>
                  <a:schemeClr val="bg1"/>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endParaRPr lang="fr-FR" sz="1200" b="1" dirty="0" smtClean="0">
              <a:solidFill>
                <a:schemeClr val="bg1"/>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23" name="ZoneTexte 22"/>
          <p:cNvSpPr txBox="1"/>
          <p:nvPr/>
        </p:nvSpPr>
        <p:spPr>
          <a:xfrm>
            <a:off x="4932040" y="0"/>
            <a:ext cx="4211960" cy="646331"/>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Prérequis</a:t>
            </a:r>
          </a:p>
          <a:p>
            <a:r>
              <a:rPr lang="fr-FR" sz="1200" b="1" dirty="0" smtClean="0">
                <a:solidFill>
                  <a:schemeClr val="bg1"/>
                </a:solidFill>
                <a:latin typeface="Times New Roman" pitchFamily="18" charset="0"/>
                <a:cs typeface="Times New Roman" pitchFamily="18" charset="0"/>
              </a:rPr>
              <a:t>Installation de l’infrastructure</a:t>
            </a:r>
          </a:p>
          <a:p>
            <a:r>
              <a:rPr lang="fr-FR" sz="1200" dirty="0" smtClean="0">
                <a:solidFill>
                  <a:schemeClr val="bg1">
                    <a:lumMod val="75000"/>
                  </a:schemeClr>
                </a:solidFill>
                <a:latin typeface="Times New Roman" pitchFamily="18" charset="0"/>
                <a:cs typeface="Times New Roman" pitchFamily="18" charset="0"/>
              </a:rPr>
              <a:t>Etapes  de l’installation</a:t>
            </a:r>
          </a:p>
        </p:txBody>
      </p:sp>
      <p:pic>
        <p:nvPicPr>
          <p:cNvPr id="24" name="Installation RMS.avi">
            <a:hlinkClick r:id="" action="ppaction://media"/>
          </p:cNvPr>
          <p:cNvPicPr>
            <a:picLocks noRot="1" noChangeAspect="1"/>
          </p:cNvPicPr>
          <p:nvPr>
            <a:videoFile r:link="rId1"/>
          </p:nvPr>
        </p:nvPicPr>
        <p:blipFill>
          <a:blip r:embed="rId4"/>
          <a:stretch>
            <a:fillRect/>
          </a:stretch>
        </p:blipFill>
        <p:spPr>
          <a:xfrm>
            <a:off x="-71470" y="1306639"/>
            <a:ext cx="9351983" cy="5265633"/>
          </a:xfrm>
          <a:prstGeom prst="rect">
            <a:avLst/>
          </a:prstGeo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4"/>
                </p:tgtEl>
              </p:cMediaNode>
            </p:video>
            <p:seq concurrent="1" nextAc="seek">
              <p:cTn id="3" restart="whenNotActive" fill="hold" evtFilter="cancelBubble" nodeType="interactiveSeq">
                <p:stCondLst>
                  <p:cond evt="onClick" delay="0">
                    <p:tgtEl>
                      <p:spTgt spid="21"/>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572050" fill="hold"/>
                                        <p:tgtEl>
                                          <p:spTgt spid="24"/>
                                        </p:tgtEl>
                                      </p:cBhvr>
                                    </p:cmd>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4"/>
                                        </p:tgtEl>
                                      </p:cBhvr>
                                    </p:cmd>
                                  </p:childTnLst>
                                </p:cTn>
                              </p:par>
                            </p:childTnLst>
                          </p:cTn>
                        </p:par>
                      </p:childTnLst>
                    </p:cTn>
                  </p:par>
                </p:childTnLst>
              </p:cTn>
              <p:nextCondLst>
                <p:cond evt="onClick" delay="0">
                  <p:tgtEl>
                    <p:spTgt spid="2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Etape 2 : Enrôlement du serveur</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17</a:t>
            </a:fld>
            <a:endParaRPr lang="fr-FR" sz="1400" b="1" dirty="0">
              <a:solidFill>
                <a:schemeClr val="bg1"/>
              </a:solidFill>
              <a:latin typeface="Times New Roman" pitchFamily="18" charset="0"/>
              <a:cs typeface="Times New Roman" pitchFamily="18" charset="0"/>
            </a:endParaRPr>
          </a:p>
        </p:txBody>
      </p:sp>
      <p:sp>
        <p:nvSpPr>
          <p:cNvPr id="20" name="ZoneTexte 19"/>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b="1" dirty="0" smtClean="0">
                <a:solidFill>
                  <a:schemeClr val="bg1"/>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19" name="ZoneTexte 18"/>
          <p:cNvSpPr txBox="1"/>
          <p:nvPr/>
        </p:nvSpPr>
        <p:spPr>
          <a:xfrm>
            <a:off x="4932040" y="0"/>
            <a:ext cx="4211960" cy="646331"/>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Prérequis</a:t>
            </a:r>
          </a:p>
          <a:p>
            <a:r>
              <a:rPr lang="fr-FR" sz="1200" dirty="0" smtClean="0">
                <a:solidFill>
                  <a:schemeClr val="bg1">
                    <a:lumMod val="75000"/>
                  </a:schemeClr>
                </a:solidFill>
                <a:latin typeface="Times New Roman" pitchFamily="18" charset="0"/>
                <a:cs typeface="Times New Roman" pitchFamily="18" charset="0"/>
              </a:rPr>
              <a:t>Installation de l’infrastructure</a:t>
            </a:r>
          </a:p>
          <a:p>
            <a:r>
              <a:rPr lang="fr-FR" sz="1200" b="1" dirty="0" smtClean="0">
                <a:solidFill>
                  <a:schemeClr val="bg1"/>
                </a:solidFill>
                <a:latin typeface="Times New Roman" pitchFamily="18" charset="0"/>
                <a:cs typeface="Times New Roman" pitchFamily="18" charset="0"/>
              </a:rPr>
              <a:t>Etapes  de l’installation</a:t>
            </a:r>
          </a:p>
        </p:txBody>
      </p:sp>
      <p:pic>
        <p:nvPicPr>
          <p:cNvPr id="16" name="Picture 15" descr="Policy_Writing01"/>
          <p:cNvPicPr>
            <a:picLocks noChangeAspect="1" noChangeArrowheads="1"/>
          </p:cNvPicPr>
          <p:nvPr/>
        </p:nvPicPr>
        <p:blipFill>
          <a:blip r:embed="rId3"/>
          <a:srcRect/>
          <a:stretch>
            <a:fillRect/>
          </a:stretch>
        </p:blipFill>
        <p:spPr bwMode="auto">
          <a:xfrm>
            <a:off x="3379788" y="4184642"/>
            <a:ext cx="446087" cy="622300"/>
          </a:xfrm>
          <a:prstGeom prst="rect">
            <a:avLst/>
          </a:prstGeom>
          <a:noFill/>
          <a:ln w="9525">
            <a:noFill/>
            <a:miter lim="800000"/>
            <a:headEnd/>
            <a:tailEnd/>
          </a:ln>
        </p:spPr>
      </p:pic>
      <p:sp>
        <p:nvSpPr>
          <p:cNvPr id="21" name="Line 16"/>
          <p:cNvSpPr>
            <a:spLocks noChangeShapeType="1"/>
          </p:cNvSpPr>
          <p:nvPr/>
        </p:nvSpPr>
        <p:spPr bwMode="auto">
          <a:xfrm flipH="1">
            <a:off x="3876675" y="4462454"/>
            <a:ext cx="657225" cy="0"/>
          </a:xfrm>
          <a:prstGeom prst="line">
            <a:avLst/>
          </a:prstGeom>
          <a:noFill/>
          <a:ln w="19050">
            <a:solidFill>
              <a:schemeClr val="accent1"/>
            </a:solidFill>
            <a:prstDash val="dash"/>
            <a:round/>
            <a:headEnd type="triangle" w="med" len="med"/>
            <a:tailEnd type="triangle" w="med" len="med"/>
          </a:ln>
        </p:spPr>
        <p:txBody>
          <a:bodyPr anchor="ctr"/>
          <a:lstStyle/>
          <a:p>
            <a:endParaRPr lang="fr-FR"/>
          </a:p>
        </p:txBody>
      </p:sp>
      <p:sp>
        <p:nvSpPr>
          <p:cNvPr id="22" name="Line 17"/>
          <p:cNvSpPr>
            <a:spLocks noChangeShapeType="1"/>
          </p:cNvSpPr>
          <p:nvPr/>
        </p:nvSpPr>
        <p:spPr bwMode="auto">
          <a:xfrm flipH="1">
            <a:off x="2692400" y="4468804"/>
            <a:ext cx="657225" cy="0"/>
          </a:xfrm>
          <a:prstGeom prst="line">
            <a:avLst/>
          </a:prstGeom>
          <a:noFill/>
          <a:ln w="19050">
            <a:solidFill>
              <a:schemeClr val="accent1"/>
            </a:solidFill>
            <a:prstDash val="dash"/>
            <a:round/>
            <a:headEnd type="triangle" w="med" len="med"/>
            <a:tailEnd type="triangle" w="med" len="med"/>
          </a:ln>
        </p:spPr>
        <p:txBody>
          <a:bodyPr anchor="ctr"/>
          <a:lstStyle/>
          <a:p>
            <a:endParaRPr lang="fr-FR"/>
          </a:p>
        </p:txBody>
      </p:sp>
      <p:pic>
        <p:nvPicPr>
          <p:cNvPr id="23" name="Picture 18" descr="PC_xml_Web_Service"/>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1590675" y="4057642"/>
            <a:ext cx="1079500" cy="1022350"/>
          </a:xfrm>
          <a:prstGeom prst="rect">
            <a:avLst/>
          </a:prstGeom>
          <a:noFill/>
          <a:ln w="9525">
            <a:noFill/>
            <a:miter lim="800000"/>
            <a:headEnd/>
            <a:tailEnd/>
          </a:ln>
        </p:spPr>
      </p:pic>
      <p:pic>
        <p:nvPicPr>
          <p:cNvPr id="24" name="Picture 36" descr="internet cloud 75 opac"/>
          <p:cNvPicPr>
            <a:picLocks noChangeAspect="1" noChangeArrowheads="1"/>
          </p:cNvPicPr>
          <p:nvPr/>
        </p:nvPicPr>
        <p:blipFill>
          <a:blip r:embed="rId5"/>
          <a:srcRect/>
          <a:stretch>
            <a:fillRect/>
          </a:stretch>
        </p:blipFill>
        <p:spPr bwMode="auto">
          <a:xfrm>
            <a:off x="1042988" y="2614604"/>
            <a:ext cx="2468562" cy="1731963"/>
          </a:xfrm>
          <a:prstGeom prst="rect">
            <a:avLst/>
          </a:prstGeom>
          <a:noFill/>
          <a:ln w="9525">
            <a:noFill/>
            <a:miter lim="800000"/>
            <a:headEnd/>
            <a:tailEnd/>
          </a:ln>
        </p:spPr>
      </p:pic>
      <p:sp>
        <p:nvSpPr>
          <p:cNvPr id="25" name="Text Box 40"/>
          <p:cNvSpPr txBox="1">
            <a:spLocks noChangeArrowheads="1"/>
          </p:cNvSpPr>
          <p:nvPr/>
        </p:nvSpPr>
        <p:spPr bwMode="auto">
          <a:xfrm>
            <a:off x="3000375" y="3676642"/>
            <a:ext cx="1501775" cy="523220"/>
          </a:xfrm>
          <a:prstGeom prst="rect">
            <a:avLst/>
          </a:prstGeom>
          <a:noFill/>
          <a:ln w="9525">
            <a:noFill/>
            <a:miter lim="800000"/>
            <a:headEnd/>
            <a:tailEnd/>
          </a:ln>
        </p:spPr>
        <p:txBody>
          <a:bodyPr>
            <a:spAutoFit/>
          </a:bodyPr>
          <a:lstStyle/>
          <a:p>
            <a:pPr algn="ctr"/>
            <a:r>
              <a:rPr lang="fr-FR" sz="1400" b="0" dirty="0">
                <a:solidFill>
                  <a:schemeClr val="tx2"/>
                </a:solidFill>
                <a:latin typeface="Segoe" pitchFamily="34" charset="0"/>
                <a:cs typeface="Arial" charset="0"/>
              </a:rPr>
              <a:t>Exportation de la requête SLC</a:t>
            </a:r>
            <a:endParaRPr lang="fr-FR" sz="1400" b="0" noProof="1">
              <a:solidFill>
                <a:schemeClr val="tx2"/>
              </a:solidFill>
              <a:latin typeface="Segoe" pitchFamily="34" charset="0"/>
              <a:cs typeface="Arial" charset="0"/>
            </a:endParaRPr>
          </a:p>
        </p:txBody>
      </p:sp>
      <p:sp>
        <p:nvSpPr>
          <p:cNvPr id="26" name="Text Box 41"/>
          <p:cNvSpPr txBox="1">
            <a:spLocks noChangeArrowheads="1"/>
          </p:cNvSpPr>
          <p:nvPr/>
        </p:nvSpPr>
        <p:spPr bwMode="auto">
          <a:xfrm>
            <a:off x="2835275" y="4759317"/>
            <a:ext cx="1739900" cy="304800"/>
          </a:xfrm>
          <a:prstGeom prst="rect">
            <a:avLst/>
          </a:prstGeom>
          <a:noFill/>
          <a:ln w="9525">
            <a:noFill/>
            <a:miter lim="800000"/>
            <a:headEnd/>
            <a:tailEnd/>
          </a:ln>
        </p:spPr>
        <p:txBody>
          <a:bodyPr>
            <a:spAutoFit/>
          </a:bodyPr>
          <a:lstStyle/>
          <a:p>
            <a:pPr algn="ctr"/>
            <a:r>
              <a:rPr lang="fr-FR" sz="1400" b="0" dirty="0">
                <a:solidFill>
                  <a:schemeClr val="tx2"/>
                </a:solidFill>
                <a:latin typeface="Segoe" pitchFamily="34" charset="0"/>
                <a:cs typeface="Arial" charset="0"/>
              </a:rPr>
              <a:t>Importation du SLC</a:t>
            </a:r>
            <a:endParaRPr lang="fr-FR" sz="1400" b="0" noProof="1">
              <a:solidFill>
                <a:schemeClr val="tx2"/>
              </a:solidFill>
              <a:latin typeface="Segoe" pitchFamily="34" charset="0"/>
              <a:cs typeface="Arial" charset="0"/>
            </a:endParaRPr>
          </a:p>
        </p:txBody>
      </p:sp>
      <p:sp>
        <p:nvSpPr>
          <p:cNvPr id="27" name="Line 44"/>
          <p:cNvSpPr>
            <a:spLocks noChangeShapeType="1"/>
          </p:cNvSpPr>
          <p:nvPr/>
        </p:nvSpPr>
        <p:spPr bwMode="auto">
          <a:xfrm flipH="1">
            <a:off x="2317750" y="3179754"/>
            <a:ext cx="571500" cy="952500"/>
          </a:xfrm>
          <a:prstGeom prst="line">
            <a:avLst/>
          </a:prstGeom>
          <a:noFill/>
          <a:ln w="19050">
            <a:solidFill>
              <a:schemeClr val="accent1"/>
            </a:solidFill>
            <a:prstDash val="dash"/>
            <a:round/>
            <a:headEnd type="triangle" w="med" len="med"/>
            <a:tailEnd type="triangle" w="med" len="med"/>
          </a:ln>
        </p:spPr>
        <p:txBody>
          <a:bodyPr anchor="ctr"/>
          <a:lstStyle/>
          <a:p>
            <a:endParaRPr lang="fr-FR"/>
          </a:p>
        </p:txBody>
      </p:sp>
      <p:sp>
        <p:nvSpPr>
          <p:cNvPr id="28" name="Text Box 45"/>
          <p:cNvSpPr txBox="1">
            <a:spLocks noChangeArrowheads="1"/>
          </p:cNvSpPr>
          <p:nvPr/>
        </p:nvSpPr>
        <p:spPr bwMode="auto">
          <a:xfrm>
            <a:off x="3476625" y="2143116"/>
            <a:ext cx="1635125" cy="730250"/>
          </a:xfrm>
          <a:prstGeom prst="rect">
            <a:avLst/>
          </a:prstGeom>
          <a:noFill/>
          <a:ln w="9525">
            <a:noFill/>
            <a:miter lim="800000"/>
            <a:headEnd/>
            <a:tailEnd/>
          </a:ln>
        </p:spPr>
        <p:txBody>
          <a:bodyPr>
            <a:spAutoFit/>
          </a:bodyPr>
          <a:lstStyle/>
          <a:p>
            <a:pPr algn="ctr"/>
            <a:r>
              <a:rPr lang="fr-FR" sz="1400" b="0" dirty="0">
                <a:latin typeface="Segoe" pitchFamily="34" charset="0"/>
                <a:cs typeface="Arial" charset="0"/>
              </a:rPr>
              <a:t>Serveur RMS Racine hébergé chez Microsoft</a:t>
            </a:r>
            <a:endParaRPr lang="fr-FR" sz="1400" b="0" noProof="1">
              <a:latin typeface="Segoe" pitchFamily="34" charset="0"/>
              <a:cs typeface="Arial" charset="0"/>
            </a:endParaRPr>
          </a:p>
        </p:txBody>
      </p:sp>
      <p:pic>
        <p:nvPicPr>
          <p:cNvPr id="29" name="Picture 37" descr="cms"/>
          <p:cNvPicPr>
            <a:picLocks noChangeAspect="1" noChangeArrowheads="1"/>
          </p:cNvPicPr>
          <p:nvPr/>
        </p:nvPicPr>
        <p:blipFill>
          <a:blip r:embed="rId6">
            <a:clrChange>
              <a:clrFrom>
                <a:srgbClr val="08369A"/>
              </a:clrFrom>
              <a:clrTo>
                <a:srgbClr val="08369A">
                  <a:alpha val="0"/>
                </a:srgbClr>
              </a:clrTo>
            </a:clrChange>
          </a:blip>
          <a:srcRect/>
          <a:stretch>
            <a:fillRect/>
          </a:stretch>
        </p:blipFill>
        <p:spPr bwMode="auto">
          <a:xfrm>
            <a:off x="2771775" y="2214554"/>
            <a:ext cx="804863" cy="1019175"/>
          </a:xfrm>
          <a:prstGeom prst="rect">
            <a:avLst/>
          </a:prstGeom>
          <a:noFill/>
          <a:ln w="9525">
            <a:noFill/>
            <a:miter lim="800000"/>
            <a:headEnd/>
            <a:tailEnd/>
          </a:ln>
        </p:spPr>
      </p:pic>
      <p:grpSp>
        <p:nvGrpSpPr>
          <p:cNvPr id="30" name="Group 47"/>
          <p:cNvGrpSpPr>
            <a:grpSpLocks/>
          </p:cNvGrpSpPr>
          <p:nvPr/>
        </p:nvGrpSpPr>
        <p:grpSpPr bwMode="auto">
          <a:xfrm>
            <a:off x="4359275" y="2857496"/>
            <a:ext cx="3495675" cy="3109912"/>
            <a:chOff x="2746" y="2067"/>
            <a:chExt cx="2202" cy="1959"/>
          </a:xfrm>
        </p:grpSpPr>
        <p:pic>
          <p:nvPicPr>
            <p:cNvPr id="31" name="Picture 28" descr="sql"/>
            <p:cNvPicPr>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3560" y="3322"/>
              <a:ext cx="583" cy="704"/>
            </a:xfrm>
            <a:prstGeom prst="rect">
              <a:avLst/>
            </a:prstGeom>
            <a:noFill/>
            <a:ln w="9525">
              <a:noFill/>
              <a:miter lim="800000"/>
              <a:headEnd/>
              <a:tailEnd/>
            </a:ln>
          </p:spPr>
        </p:pic>
        <p:pic>
          <p:nvPicPr>
            <p:cNvPr id="32" name="Picture 29" descr="webServiceserver"/>
            <p:cNvPicPr>
              <a:picLocks noChangeAspect="1" noChangeArrowheads="1"/>
            </p:cNvPicPr>
            <p:nvPr/>
          </p:nvPicPr>
          <p:blipFill>
            <a:blip r:embed="rId8">
              <a:clrChange>
                <a:clrFrom>
                  <a:srgbClr val="08369A"/>
                </a:clrFrom>
                <a:clrTo>
                  <a:srgbClr val="08369A">
                    <a:alpha val="0"/>
                  </a:srgbClr>
                </a:clrTo>
              </a:clrChange>
            </a:blip>
            <a:srcRect/>
            <a:stretch>
              <a:fillRect/>
            </a:stretch>
          </p:blipFill>
          <p:spPr bwMode="auto">
            <a:xfrm>
              <a:off x="2856" y="2699"/>
              <a:ext cx="487" cy="613"/>
            </a:xfrm>
            <a:prstGeom prst="rect">
              <a:avLst/>
            </a:prstGeom>
            <a:noFill/>
            <a:ln w="9525">
              <a:noFill/>
              <a:miter lim="800000"/>
              <a:headEnd/>
              <a:tailEnd/>
            </a:ln>
          </p:spPr>
        </p:pic>
        <p:pic>
          <p:nvPicPr>
            <p:cNvPr id="33" name="Picture 30" descr="server"/>
            <p:cNvPicPr>
              <a:picLocks noChangeAspect="1" noChangeArrowheads="1"/>
            </p:cNvPicPr>
            <p:nvPr/>
          </p:nvPicPr>
          <p:blipFill>
            <a:blip r:embed="rId9">
              <a:clrChange>
                <a:clrFrom>
                  <a:srgbClr val="08369A"/>
                </a:clrFrom>
                <a:clrTo>
                  <a:srgbClr val="08369A">
                    <a:alpha val="0"/>
                  </a:srgbClr>
                </a:clrTo>
              </a:clrChange>
            </a:blip>
            <a:srcRect/>
            <a:stretch>
              <a:fillRect/>
            </a:stretch>
          </p:blipFill>
          <p:spPr bwMode="auto">
            <a:xfrm>
              <a:off x="3614" y="2067"/>
              <a:ext cx="474" cy="625"/>
            </a:xfrm>
            <a:prstGeom prst="rect">
              <a:avLst/>
            </a:prstGeom>
            <a:noFill/>
            <a:ln w="9525">
              <a:noFill/>
              <a:miter lim="800000"/>
              <a:headEnd/>
              <a:tailEnd/>
            </a:ln>
          </p:spPr>
        </p:pic>
        <p:sp>
          <p:nvSpPr>
            <p:cNvPr id="34" name="Text Box 31"/>
            <p:cNvSpPr txBox="1">
              <a:spLocks noChangeArrowheads="1"/>
            </p:cNvSpPr>
            <p:nvPr/>
          </p:nvSpPr>
          <p:spPr bwMode="auto">
            <a:xfrm>
              <a:off x="2746" y="3325"/>
              <a:ext cx="832" cy="460"/>
            </a:xfrm>
            <a:prstGeom prst="rect">
              <a:avLst/>
            </a:prstGeom>
            <a:noFill/>
            <a:ln w="9525">
              <a:noFill/>
              <a:miter lim="800000"/>
              <a:headEnd/>
              <a:tailEnd/>
            </a:ln>
          </p:spPr>
          <p:txBody>
            <a:bodyPr>
              <a:spAutoFit/>
            </a:bodyPr>
            <a:lstStyle/>
            <a:p>
              <a:pPr algn="ctr"/>
              <a:r>
                <a:rPr lang="fr-FR" sz="1400" b="0">
                  <a:latin typeface="Segoe" pitchFamily="34" charset="0"/>
                  <a:cs typeface="Arial" charset="0"/>
                </a:rPr>
                <a:t>Serveur de Certification RMS</a:t>
              </a:r>
              <a:endParaRPr lang="fr-FR" sz="1400" b="0" noProof="1">
                <a:latin typeface="Segoe" pitchFamily="34" charset="0"/>
                <a:cs typeface="Arial" charset="0"/>
              </a:endParaRPr>
            </a:p>
          </p:txBody>
        </p:sp>
        <p:sp>
          <p:nvSpPr>
            <p:cNvPr id="35" name="Text Box 32"/>
            <p:cNvSpPr txBox="1">
              <a:spLocks noChangeArrowheads="1"/>
            </p:cNvSpPr>
            <p:nvPr/>
          </p:nvSpPr>
          <p:spPr bwMode="auto">
            <a:xfrm>
              <a:off x="4064" y="3515"/>
              <a:ext cx="826" cy="192"/>
            </a:xfrm>
            <a:prstGeom prst="rect">
              <a:avLst/>
            </a:prstGeom>
            <a:noFill/>
            <a:ln w="9525">
              <a:noFill/>
              <a:miter lim="800000"/>
              <a:headEnd/>
              <a:tailEnd/>
            </a:ln>
          </p:spPr>
          <p:txBody>
            <a:bodyPr>
              <a:spAutoFit/>
            </a:bodyPr>
            <a:lstStyle/>
            <a:p>
              <a:r>
                <a:rPr lang="fr-FR" sz="1400" b="0">
                  <a:latin typeface="Segoe" pitchFamily="34" charset="0"/>
                  <a:cs typeface="Arial" charset="0"/>
                </a:rPr>
                <a:t>SQL Server</a:t>
              </a:r>
              <a:endParaRPr lang="fr-FR" sz="1400" b="0" noProof="1">
                <a:latin typeface="Segoe" pitchFamily="34" charset="0"/>
                <a:cs typeface="Arial" charset="0"/>
              </a:endParaRPr>
            </a:p>
          </p:txBody>
        </p:sp>
        <p:sp>
          <p:nvSpPr>
            <p:cNvPr id="36" name="Text Box 33"/>
            <p:cNvSpPr txBox="1">
              <a:spLocks noChangeArrowheads="1"/>
            </p:cNvSpPr>
            <p:nvPr/>
          </p:nvSpPr>
          <p:spPr bwMode="auto">
            <a:xfrm>
              <a:off x="4014" y="2235"/>
              <a:ext cx="934" cy="192"/>
            </a:xfrm>
            <a:prstGeom prst="rect">
              <a:avLst/>
            </a:prstGeom>
            <a:noFill/>
            <a:ln w="9525">
              <a:noFill/>
              <a:miter lim="800000"/>
              <a:headEnd/>
              <a:tailEnd/>
            </a:ln>
          </p:spPr>
          <p:txBody>
            <a:bodyPr>
              <a:spAutoFit/>
            </a:bodyPr>
            <a:lstStyle/>
            <a:p>
              <a:r>
                <a:rPr lang="fr-FR" sz="1400" b="0">
                  <a:latin typeface="Segoe" pitchFamily="34" charset="0"/>
                  <a:cs typeface="Arial" charset="0"/>
                </a:rPr>
                <a:t>Active Directory</a:t>
              </a:r>
              <a:endParaRPr lang="fr-FR" sz="1400" b="0" noProof="1">
                <a:latin typeface="Segoe" pitchFamily="34" charset="0"/>
                <a:cs typeface="Arial" charset="0"/>
              </a:endParaRPr>
            </a:p>
          </p:txBody>
        </p:sp>
        <p:cxnSp>
          <p:nvCxnSpPr>
            <p:cNvPr id="37" name="AutoShape 34"/>
            <p:cNvCxnSpPr>
              <a:cxnSpLocks noChangeShapeType="1"/>
            </p:cNvCxnSpPr>
            <p:nvPr/>
          </p:nvCxnSpPr>
          <p:spPr bwMode="auto">
            <a:xfrm>
              <a:off x="3343" y="3006"/>
              <a:ext cx="509" cy="316"/>
            </a:xfrm>
            <a:prstGeom prst="bentConnector2">
              <a:avLst/>
            </a:prstGeom>
            <a:noFill/>
            <a:ln w="19050">
              <a:solidFill>
                <a:schemeClr val="tx1"/>
              </a:solidFill>
              <a:miter lim="800000"/>
              <a:headEnd/>
              <a:tailEnd/>
            </a:ln>
          </p:spPr>
        </p:cxnSp>
        <p:cxnSp>
          <p:nvCxnSpPr>
            <p:cNvPr id="38" name="AutoShape 35"/>
            <p:cNvCxnSpPr>
              <a:cxnSpLocks noChangeShapeType="1"/>
            </p:cNvCxnSpPr>
            <p:nvPr/>
          </p:nvCxnSpPr>
          <p:spPr bwMode="auto">
            <a:xfrm flipV="1">
              <a:off x="3343" y="2692"/>
              <a:ext cx="508" cy="314"/>
            </a:xfrm>
            <a:prstGeom prst="bentConnector2">
              <a:avLst/>
            </a:prstGeom>
            <a:noFill/>
            <a:ln w="19050">
              <a:solidFill>
                <a:schemeClr val="tx1"/>
              </a:solidFill>
              <a:miter lim="800000"/>
              <a:headEnd/>
              <a:tailEnd/>
            </a:ln>
          </p:spPr>
        </p:cxnSp>
      </p:grpSp>
      <p:sp>
        <p:nvSpPr>
          <p:cNvPr id="39" name="ZoneTexte 38"/>
          <p:cNvSpPr txBox="1"/>
          <p:nvPr/>
        </p:nvSpPr>
        <p:spPr>
          <a:xfrm>
            <a:off x="285720" y="5929330"/>
            <a:ext cx="3214710" cy="369332"/>
          </a:xfrm>
          <a:prstGeom prst="rect">
            <a:avLst/>
          </a:prstGeom>
          <a:noFill/>
        </p:spPr>
        <p:txBody>
          <a:bodyPr wrap="square" rtlCol="0">
            <a:spAutoFit/>
          </a:bodyPr>
          <a:lstStyle/>
          <a:p>
            <a:r>
              <a:rPr lang="en-US" b="1" i="1" dirty="0" smtClean="0"/>
              <a:t>SLC = Server Licensor Certificate</a:t>
            </a:r>
            <a:endParaRPr lang="fr-FR"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Etape 3 : Inscription dans l’AD</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18</a:t>
            </a:fld>
            <a:endParaRPr lang="fr-FR" sz="1400" b="1" dirty="0">
              <a:solidFill>
                <a:schemeClr val="bg1"/>
              </a:solidFill>
              <a:latin typeface="Times New Roman" pitchFamily="18" charset="0"/>
              <a:cs typeface="Times New Roman" pitchFamily="18" charset="0"/>
            </a:endParaRPr>
          </a:p>
        </p:txBody>
      </p:sp>
      <p:sp>
        <p:nvSpPr>
          <p:cNvPr id="20" name="ZoneTexte 19"/>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b="1" dirty="0" smtClean="0">
                <a:solidFill>
                  <a:schemeClr val="bg1"/>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19" name="ZoneTexte 18"/>
          <p:cNvSpPr txBox="1"/>
          <p:nvPr/>
        </p:nvSpPr>
        <p:spPr>
          <a:xfrm>
            <a:off x="4932040" y="0"/>
            <a:ext cx="4211960" cy="646331"/>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Prérequis</a:t>
            </a:r>
          </a:p>
          <a:p>
            <a:r>
              <a:rPr lang="fr-FR" sz="1200" dirty="0" smtClean="0">
                <a:solidFill>
                  <a:schemeClr val="bg1">
                    <a:lumMod val="75000"/>
                  </a:schemeClr>
                </a:solidFill>
                <a:latin typeface="Times New Roman" pitchFamily="18" charset="0"/>
                <a:cs typeface="Times New Roman" pitchFamily="18" charset="0"/>
              </a:rPr>
              <a:t>Installation de l’infrastructure</a:t>
            </a:r>
          </a:p>
          <a:p>
            <a:r>
              <a:rPr lang="fr-FR" sz="1200" b="1" dirty="0" smtClean="0">
                <a:solidFill>
                  <a:schemeClr val="bg1"/>
                </a:solidFill>
                <a:latin typeface="Times New Roman" pitchFamily="18" charset="0"/>
                <a:cs typeface="Times New Roman" pitchFamily="18" charset="0"/>
              </a:rPr>
              <a:t>Etapes  de l’installation</a:t>
            </a:r>
          </a:p>
        </p:txBody>
      </p:sp>
      <p:pic>
        <p:nvPicPr>
          <p:cNvPr id="40" name="Picture 6" descr="sql"/>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3914775" y="3563924"/>
            <a:ext cx="925513" cy="1117600"/>
          </a:xfrm>
          <a:prstGeom prst="rect">
            <a:avLst/>
          </a:prstGeom>
          <a:noFill/>
          <a:ln w="9525">
            <a:noFill/>
            <a:miter lim="800000"/>
            <a:headEnd/>
            <a:tailEnd/>
          </a:ln>
        </p:spPr>
      </p:pic>
      <p:pic>
        <p:nvPicPr>
          <p:cNvPr id="41" name="Picture 7" descr="webServiceserv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2797175" y="2574912"/>
            <a:ext cx="773113" cy="973137"/>
          </a:xfrm>
          <a:prstGeom prst="rect">
            <a:avLst/>
          </a:prstGeom>
          <a:noFill/>
          <a:ln w="9525">
            <a:noFill/>
            <a:miter lim="800000"/>
            <a:headEnd/>
            <a:tailEnd/>
          </a:ln>
        </p:spPr>
      </p:pic>
      <p:pic>
        <p:nvPicPr>
          <p:cNvPr id="42" name="Picture 8" descr="server"/>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4000500" y="1571612"/>
            <a:ext cx="752475" cy="992187"/>
          </a:xfrm>
          <a:prstGeom prst="rect">
            <a:avLst/>
          </a:prstGeom>
          <a:noFill/>
          <a:ln w="9525">
            <a:noFill/>
            <a:miter lim="800000"/>
            <a:headEnd/>
            <a:tailEnd/>
          </a:ln>
        </p:spPr>
      </p:pic>
      <p:sp>
        <p:nvSpPr>
          <p:cNvPr id="43" name="Text Box 9"/>
          <p:cNvSpPr txBox="1">
            <a:spLocks noChangeArrowheads="1"/>
          </p:cNvSpPr>
          <p:nvPr/>
        </p:nvSpPr>
        <p:spPr bwMode="auto">
          <a:xfrm>
            <a:off x="1984375" y="3606787"/>
            <a:ext cx="1968500" cy="517525"/>
          </a:xfrm>
          <a:prstGeom prst="rect">
            <a:avLst/>
          </a:prstGeom>
          <a:noFill/>
          <a:ln w="9525">
            <a:noFill/>
            <a:miter lim="800000"/>
            <a:headEnd/>
            <a:tailEnd/>
          </a:ln>
        </p:spPr>
        <p:txBody>
          <a:bodyPr>
            <a:spAutoFit/>
          </a:bodyPr>
          <a:lstStyle/>
          <a:p>
            <a:pPr algn="ctr"/>
            <a:r>
              <a:rPr lang="fr-FR" sz="1400" b="0">
                <a:latin typeface="Segoe" pitchFamily="34" charset="0"/>
                <a:cs typeface="Arial" charset="0"/>
              </a:rPr>
              <a:t>Serveur de Certification RMS</a:t>
            </a:r>
            <a:endParaRPr lang="fr-FR" sz="1400" b="0" noProof="1">
              <a:latin typeface="Segoe" pitchFamily="34" charset="0"/>
              <a:cs typeface="Arial" charset="0"/>
            </a:endParaRPr>
          </a:p>
        </p:txBody>
      </p:sp>
      <p:sp>
        <p:nvSpPr>
          <p:cNvPr id="44" name="Text Box 10"/>
          <p:cNvSpPr txBox="1">
            <a:spLocks noChangeArrowheads="1"/>
          </p:cNvSpPr>
          <p:nvPr/>
        </p:nvSpPr>
        <p:spPr bwMode="auto">
          <a:xfrm>
            <a:off x="4772025" y="3870312"/>
            <a:ext cx="1758950" cy="517525"/>
          </a:xfrm>
          <a:prstGeom prst="rect">
            <a:avLst/>
          </a:prstGeom>
          <a:noFill/>
          <a:ln w="9525">
            <a:noFill/>
            <a:miter lim="800000"/>
            <a:headEnd/>
            <a:tailEnd/>
          </a:ln>
        </p:spPr>
        <p:txBody>
          <a:bodyPr>
            <a:spAutoFit/>
          </a:bodyPr>
          <a:lstStyle/>
          <a:p>
            <a:pPr algn="ctr"/>
            <a:r>
              <a:rPr lang="fr-FR" sz="1400" b="0">
                <a:latin typeface="Segoe" pitchFamily="34" charset="0"/>
                <a:cs typeface="Arial" charset="0"/>
              </a:rPr>
              <a:t>SQL Server 2000 ou MSDE</a:t>
            </a:r>
            <a:endParaRPr lang="fr-FR" sz="1400" b="0" noProof="1">
              <a:latin typeface="Segoe" pitchFamily="34" charset="0"/>
              <a:cs typeface="Arial" charset="0"/>
            </a:endParaRPr>
          </a:p>
        </p:txBody>
      </p:sp>
      <p:sp>
        <p:nvSpPr>
          <p:cNvPr id="45" name="Text Box 11"/>
          <p:cNvSpPr txBox="1">
            <a:spLocks noChangeArrowheads="1"/>
          </p:cNvSpPr>
          <p:nvPr/>
        </p:nvSpPr>
        <p:spPr bwMode="auto">
          <a:xfrm>
            <a:off x="4559300" y="1762112"/>
            <a:ext cx="1758950" cy="730250"/>
          </a:xfrm>
          <a:prstGeom prst="rect">
            <a:avLst/>
          </a:prstGeom>
          <a:noFill/>
          <a:ln w="9525">
            <a:noFill/>
            <a:miter lim="800000"/>
            <a:headEnd/>
            <a:tailEnd/>
          </a:ln>
        </p:spPr>
        <p:txBody>
          <a:bodyPr>
            <a:spAutoFit/>
          </a:bodyPr>
          <a:lstStyle/>
          <a:p>
            <a:pPr algn="ctr"/>
            <a:r>
              <a:rPr lang="fr-FR" sz="1400" b="0">
                <a:latin typeface="Segoe" pitchFamily="34" charset="0"/>
                <a:cs typeface="Arial" charset="0"/>
              </a:rPr>
              <a:t>Windows Server 200x, Active Directory</a:t>
            </a:r>
            <a:endParaRPr lang="fr-FR" sz="1400" b="0" noProof="1">
              <a:latin typeface="Segoe" pitchFamily="34" charset="0"/>
              <a:cs typeface="Arial" charset="0"/>
            </a:endParaRPr>
          </a:p>
        </p:txBody>
      </p:sp>
      <p:cxnSp>
        <p:nvCxnSpPr>
          <p:cNvPr id="46" name="AutoShape 12"/>
          <p:cNvCxnSpPr>
            <a:cxnSpLocks noChangeShapeType="1"/>
          </p:cNvCxnSpPr>
          <p:nvPr/>
        </p:nvCxnSpPr>
        <p:spPr bwMode="auto">
          <a:xfrm>
            <a:off x="3570288" y="3062274"/>
            <a:ext cx="808037" cy="501650"/>
          </a:xfrm>
          <a:prstGeom prst="bentConnector2">
            <a:avLst/>
          </a:prstGeom>
          <a:noFill/>
          <a:ln w="19050">
            <a:solidFill>
              <a:schemeClr val="tx1"/>
            </a:solidFill>
            <a:miter lim="800000"/>
            <a:headEnd/>
            <a:tailEnd/>
          </a:ln>
        </p:spPr>
      </p:cxnSp>
      <p:cxnSp>
        <p:nvCxnSpPr>
          <p:cNvPr id="47" name="AutoShape 13"/>
          <p:cNvCxnSpPr>
            <a:cxnSpLocks noChangeShapeType="1"/>
          </p:cNvCxnSpPr>
          <p:nvPr/>
        </p:nvCxnSpPr>
        <p:spPr bwMode="auto">
          <a:xfrm flipV="1">
            <a:off x="3570288" y="2563799"/>
            <a:ext cx="806450" cy="498475"/>
          </a:xfrm>
          <a:prstGeom prst="bentConnector2">
            <a:avLst/>
          </a:prstGeom>
          <a:noFill/>
          <a:ln w="19050">
            <a:solidFill>
              <a:schemeClr val="tx1"/>
            </a:solidFill>
            <a:miter lim="800000"/>
            <a:headEnd/>
            <a:tailEnd/>
          </a:ln>
        </p:spPr>
      </p:cxnSp>
      <p:sp>
        <p:nvSpPr>
          <p:cNvPr id="48" name="Line 15"/>
          <p:cNvSpPr>
            <a:spLocks noChangeShapeType="1"/>
          </p:cNvSpPr>
          <p:nvPr/>
        </p:nvSpPr>
        <p:spPr bwMode="auto">
          <a:xfrm flipV="1">
            <a:off x="3467100" y="2290749"/>
            <a:ext cx="514350" cy="323850"/>
          </a:xfrm>
          <a:prstGeom prst="line">
            <a:avLst/>
          </a:prstGeom>
          <a:noFill/>
          <a:ln w="19050">
            <a:solidFill>
              <a:schemeClr val="accent1"/>
            </a:solidFill>
            <a:prstDash val="dash"/>
            <a:round/>
            <a:headEnd/>
            <a:tailEnd type="triangle" w="med" len="med"/>
          </a:ln>
        </p:spPr>
        <p:txBody>
          <a:bodyPr anchor="ctr"/>
          <a:lstStyle/>
          <a:p>
            <a:endParaRPr lang="fr-FR"/>
          </a:p>
        </p:txBody>
      </p:sp>
      <p:sp>
        <p:nvSpPr>
          <p:cNvPr id="49" name="Text Box 16"/>
          <p:cNvSpPr txBox="1">
            <a:spLocks noChangeArrowheads="1"/>
          </p:cNvSpPr>
          <p:nvPr/>
        </p:nvSpPr>
        <p:spPr bwMode="auto">
          <a:xfrm>
            <a:off x="1762125" y="1876412"/>
            <a:ext cx="2082800" cy="523220"/>
          </a:xfrm>
          <a:prstGeom prst="rect">
            <a:avLst/>
          </a:prstGeom>
          <a:noFill/>
          <a:ln w="9525">
            <a:noFill/>
            <a:miter lim="800000"/>
            <a:headEnd/>
            <a:tailEnd/>
          </a:ln>
        </p:spPr>
        <p:txBody>
          <a:bodyPr>
            <a:spAutoFit/>
          </a:bodyPr>
          <a:lstStyle/>
          <a:p>
            <a:pPr algn="ctr"/>
            <a:r>
              <a:rPr lang="fr-FR" sz="1400" b="0" dirty="0">
                <a:solidFill>
                  <a:schemeClr val="tx2"/>
                </a:solidFill>
                <a:latin typeface="Segoe" pitchFamily="34" charset="0"/>
                <a:cs typeface="Arial" charset="0"/>
              </a:rPr>
              <a:t>Création de l’objet </a:t>
            </a:r>
            <a:r>
              <a:rPr lang="fr-FR" sz="1400" b="0" dirty="0" err="1">
                <a:solidFill>
                  <a:schemeClr val="tx2"/>
                </a:solidFill>
                <a:latin typeface="Segoe" pitchFamily="34" charset="0"/>
                <a:cs typeface="Arial" charset="0"/>
              </a:rPr>
              <a:t>serviceConnectionPoint</a:t>
            </a:r>
            <a:endParaRPr lang="fr-FR" sz="1400" b="0" noProof="1">
              <a:solidFill>
                <a:schemeClr val="tx2"/>
              </a:solidFill>
              <a:latin typeface="Segoe" pitchFamily="34" charset="0"/>
              <a:cs typeface="Arial" charset="0"/>
            </a:endParaRPr>
          </a:p>
        </p:txBody>
      </p:sp>
      <p:sp>
        <p:nvSpPr>
          <p:cNvPr id="50" name="ZoneTexte 49"/>
          <p:cNvSpPr txBox="1"/>
          <p:nvPr/>
        </p:nvSpPr>
        <p:spPr>
          <a:xfrm>
            <a:off x="214314" y="4953198"/>
            <a:ext cx="8858280" cy="1569660"/>
          </a:xfrm>
          <a:prstGeom prst="rect">
            <a:avLst/>
          </a:prstGeom>
          <a:noFill/>
        </p:spPr>
        <p:txBody>
          <a:bodyPr wrap="square" rtlCol="0">
            <a:spAutoFit/>
          </a:bodyPr>
          <a:lstStyle/>
          <a:p>
            <a:pPr>
              <a:defRPr/>
            </a:pPr>
            <a:r>
              <a:rPr lang="en-US" sz="2000" dirty="0" smtClean="0"/>
              <a:t>Un </a:t>
            </a:r>
            <a:r>
              <a:rPr lang="fr-FR" sz="2000" dirty="0" smtClean="0"/>
              <a:t>objet</a:t>
            </a:r>
            <a:r>
              <a:rPr lang="en-US" sz="2000" dirty="0" smtClean="0"/>
              <a:t> </a:t>
            </a:r>
            <a:r>
              <a:rPr lang="en-US" sz="2000" b="1" i="1" dirty="0" err="1" smtClean="0"/>
              <a:t>serviceConnectionPoint</a:t>
            </a:r>
            <a:r>
              <a:rPr lang="en-US" sz="2000" b="1" dirty="0" smtClean="0"/>
              <a:t> </a:t>
            </a:r>
            <a:r>
              <a:rPr lang="fr-FR" sz="2000" dirty="0" smtClean="0"/>
              <a:t>avec l’URL du Serveur de</a:t>
            </a:r>
            <a:r>
              <a:rPr lang="en-US" sz="2000" dirty="0" smtClean="0"/>
              <a:t> Certification RMS </a:t>
            </a:r>
            <a:r>
              <a:rPr lang="fr-FR" sz="2000" dirty="0" smtClean="0"/>
              <a:t>est écrit dans</a:t>
            </a:r>
            <a:r>
              <a:rPr lang="en-US" sz="2000" dirty="0" smtClean="0"/>
              <a:t> AD</a:t>
            </a:r>
          </a:p>
          <a:p>
            <a:pPr>
              <a:defRPr/>
            </a:pPr>
            <a:endParaRPr lang="en-US" sz="2000" dirty="0" smtClean="0"/>
          </a:p>
          <a:p>
            <a:pPr>
              <a:defRPr/>
            </a:pPr>
            <a:r>
              <a:rPr lang="en-US" i="1" noProof="1" smtClean="0"/>
              <a:t>CN=SCP,CN=RightManagementServices,CN=Services,CN=Configuration,DC=&lt;forest&gt;,DC=com</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Principes de fonctionnement</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19</a:t>
            </a:fld>
            <a:endParaRPr lang="fr-FR" sz="1400" b="1" dirty="0">
              <a:solidFill>
                <a:schemeClr val="bg1"/>
              </a:solidFill>
              <a:latin typeface="Times New Roman" pitchFamily="18" charset="0"/>
              <a:cs typeface="Times New Roman" pitchFamily="18" charset="0"/>
            </a:endParaRPr>
          </a:p>
        </p:txBody>
      </p:sp>
      <p:sp>
        <p:nvSpPr>
          <p:cNvPr id="46" name="ZoneTexte 45"/>
          <p:cNvSpPr txBox="1"/>
          <p:nvPr/>
        </p:nvSpPr>
        <p:spPr>
          <a:xfrm>
            <a:off x="357158" y="2214554"/>
            <a:ext cx="8358246" cy="3471720"/>
          </a:xfrm>
          <a:prstGeom prst="rect">
            <a:avLst/>
          </a:prstGeom>
          <a:noFill/>
        </p:spPr>
        <p:txBody>
          <a:bodyPr wrap="square" rtlCol="0">
            <a:spAutoFit/>
          </a:bodyPr>
          <a:lstStyle/>
          <a:p>
            <a:pPr marL="514350" indent="-514350">
              <a:lnSpc>
                <a:spcPct val="80000"/>
              </a:lnSpc>
              <a:buFont typeface="+mj-lt"/>
              <a:buAutoNum type="arabicParenR"/>
              <a:defRPr/>
            </a:pPr>
            <a:r>
              <a:rPr lang="fr-FR" sz="2800" dirty="0" smtClean="0"/>
              <a:t>Définition d’entités de confiance (participants)</a:t>
            </a:r>
          </a:p>
          <a:p>
            <a:pPr marL="514350" indent="-514350">
              <a:lnSpc>
                <a:spcPct val="80000"/>
              </a:lnSpc>
              <a:buFont typeface="+mj-lt"/>
              <a:buAutoNum type="arabicParenR"/>
              <a:defRPr/>
            </a:pPr>
            <a:endParaRPr lang="fr-FR" sz="2800" dirty="0" smtClean="0"/>
          </a:p>
          <a:p>
            <a:pPr marL="514350" indent="-514350">
              <a:lnSpc>
                <a:spcPct val="80000"/>
              </a:lnSpc>
              <a:buFont typeface="+mj-lt"/>
              <a:buAutoNum type="arabicParenR"/>
              <a:defRPr/>
            </a:pPr>
            <a:r>
              <a:rPr lang="fr-FR" sz="2800" dirty="0" smtClean="0"/>
              <a:t>Assignation des droits à l’information</a:t>
            </a:r>
          </a:p>
          <a:p>
            <a:pPr marL="514350" indent="-514350">
              <a:lnSpc>
                <a:spcPct val="80000"/>
              </a:lnSpc>
              <a:buFont typeface="+mj-lt"/>
              <a:buAutoNum type="arabicParenR"/>
              <a:defRPr/>
            </a:pPr>
            <a:endParaRPr lang="fr-FR" sz="2800" dirty="0" smtClean="0"/>
          </a:p>
          <a:p>
            <a:pPr marL="514350" indent="-514350">
              <a:lnSpc>
                <a:spcPct val="80000"/>
              </a:lnSpc>
              <a:buFont typeface="+mj-lt"/>
              <a:buAutoNum type="arabicParenR"/>
              <a:defRPr/>
            </a:pPr>
            <a:r>
              <a:rPr lang="fr-FR" sz="2800" dirty="0" smtClean="0"/>
              <a:t>Protection de l’information et des droits associés</a:t>
            </a:r>
          </a:p>
          <a:p>
            <a:pPr marL="514350" indent="-514350">
              <a:lnSpc>
                <a:spcPct val="80000"/>
              </a:lnSpc>
              <a:buFont typeface="+mj-lt"/>
              <a:buAutoNum type="arabicParenR"/>
              <a:defRPr/>
            </a:pPr>
            <a:endParaRPr lang="fr-FR" sz="2800" dirty="0" smtClean="0"/>
          </a:p>
          <a:p>
            <a:pPr marL="514350" indent="-514350">
              <a:lnSpc>
                <a:spcPct val="80000"/>
              </a:lnSpc>
              <a:buFont typeface="+mj-lt"/>
              <a:buAutoNum type="arabicParenR"/>
              <a:defRPr/>
            </a:pPr>
            <a:r>
              <a:rPr lang="fr-FR" sz="2800" dirty="0" smtClean="0"/>
              <a:t>Distribution de l’information</a:t>
            </a:r>
          </a:p>
          <a:p>
            <a:pPr marL="514350" indent="-514350">
              <a:lnSpc>
                <a:spcPct val="80000"/>
              </a:lnSpc>
              <a:buFont typeface="+mj-lt"/>
              <a:buAutoNum type="arabicParenR"/>
              <a:defRPr/>
            </a:pPr>
            <a:endParaRPr lang="fr-FR" sz="2800" dirty="0" smtClean="0"/>
          </a:p>
          <a:p>
            <a:pPr marL="514350" indent="-514350">
              <a:lnSpc>
                <a:spcPct val="80000"/>
              </a:lnSpc>
              <a:buFont typeface="+mj-lt"/>
              <a:buAutoNum type="arabicParenR"/>
              <a:defRPr/>
            </a:pPr>
            <a:r>
              <a:rPr lang="fr-FR" sz="2800" dirty="0" smtClean="0"/>
              <a:t>Consommation du contenu à l’information</a:t>
            </a:r>
          </a:p>
          <a:p>
            <a:endParaRPr lang="fr-FR" dirty="0"/>
          </a:p>
        </p:txBody>
      </p:sp>
      <p:sp>
        <p:nvSpPr>
          <p:cNvPr id="47" name="ZoneTexte 46"/>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49" name="ZoneTexte 48"/>
          <p:cNvSpPr txBox="1"/>
          <p:nvPr/>
        </p:nvSpPr>
        <p:spPr>
          <a:xfrm>
            <a:off x="4932040" y="0"/>
            <a:ext cx="4211960" cy="830997"/>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Principes de fonctionnement</a:t>
            </a:r>
          </a:p>
          <a:p>
            <a:r>
              <a:rPr lang="fr-FR" sz="1200" dirty="0" smtClean="0">
                <a:solidFill>
                  <a:schemeClr val="bg1">
                    <a:lumMod val="75000"/>
                  </a:schemeClr>
                </a:solidFill>
                <a:latin typeface="Times New Roman" pitchFamily="18" charset="0"/>
                <a:cs typeface="Times New Roman" pitchFamily="18" charset="0"/>
              </a:rPr>
              <a:t>Publication de l’information</a:t>
            </a:r>
          </a:p>
          <a:p>
            <a:r>
              <a:rPr lang="fr-FR" sz="1200" dirty="0" smtClean="0">
                <a:solidFill>
                  <a:schemeClr val="bg1">
                    <a:lumMod val="75000"/>
                  </a:schemeClr>
                </a:solidFill>
                <a:latin typeface="Times New Roman" pitchFamily="18" charset="0"/>
                <a:cs typeface="Times New Roman" pitchFamily="18" charset="0"/>
              </a:rPr>
              <a:t>Consommation de l’information</a:t>
            </a:r>
          </a:p>
          <a:p>
            <a:r>
              <a:rPr lang="fr-FR" sz="1200" dirty="0" smtClean="0">
                <a:solidFill>
                  <a:schemeClr val="bg1">
                    <a:lumMod val="75000"/>
                  </a:schemeClr>
                </a:solidFill>
                <a:latin typeface="Times New Roman" pitchFamily="18" charset="0"/>
                <a:cs typeface="Times New Roman" pitchFamily="18" charset="0"/>
              </a:rPr>
              <a:t>Résumé</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6597352"/>
            <a:ext cx="4572000" cy="474986"/>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8" name="ZoneTexte 7"/>
          <p:cNvSpPr txBox="1"/>
          <p:nvPr/>
        </p:nvSpPr>
        <p:spPr>
          <a:xfrm>
            <a:off x="0" y="1"/>
            <a:ext cx="4211960" cy="553998"/>
          </a:xfrm>
          <a:prstGeom prst="rect">
            <a:avLst/>
          </a:prstGeom>
          <a:noFill/>
        </p:spPr>
        <p:txBody>
          <a:bodyPr wrap="square" rtlCol="0">
            <a:spAutoFit/>
          </a:bodyPr>
          <a:lstStyle/>
          <a:p>
            <a:pPr algn="r"/>
            <a:endParaRPr lang="fr-FR" sz="1200" dirty="0" smtClean="0">
              <a:latin typeface="Times New Roman" pitchFamily="18" charset="0"/>
              <a:cs typeface="Times New Roman" pitchFamily="18" charset="0"/>
            </a:endParaRPr>
          </a:p>
          <a:p>
            <a:endParaRPr lang="fr-FR" dirty="0" smtClean="0"/>
          </a:p>
        </p:txBody>
      </p:sp>
      <p:sp>
        <p:nvSpPr>
          <p:cNvPr id="11" name="Rectangle 10"/>
          <p:cNvSpPr/>
          <p:nvPr/>
        </p:nvSpPr>
        <p:spPr>
          <a:xfrm>
            <a:off x="0" y="6597352"/>
            <a:ext cx="4572000" cy="474986"/>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307777"/>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endParaRPr lang="fr-FR" sz="1400" b="1" dirty="0">
              <a:solidFill>
                <a:schemeClr val="bg1"/>
              </a:solidFill>
              <a:latin typeface="Times New Roman" pitchFamily="18" charset="0"/>
              <a:cs typeface="Times New Roman" pitchFamily="18" charset="0"/>
            </a:endParaRPr>
          </a:p>
        </p:txBody>
      </p:sp>
      <p:sp>
        <p:nvSpPr>
          <p:cNvPr id="16" name="ZoneTexte 15"/>
          <p:cNvSpPr txBox="1"/>
          <p:nvPr/>
        </p:nvSpPr>
        <p:spPr>
          <a:xfrm>
            <a:off x="5004048" y="6597352"/>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0"/>
            <a:ext cx="9144000" cy="908720"/>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3600" b="1" dirty="0" smtClean="0">
                <a:latin typeface="+mj-lt"/>
                <a:cs typeface="Times New Roman" pitchFamily="18" charset="0"/>
              </a:rPr>
              <a:t>Introduction</a:t>
            </a:r>
            <a:endParaRPr lang="fr-FR" sz="3600" b="1" dirty="0">
              <a:latin typeface="+mj-lt"/>
              <a:cs typeface="Times New Roman" pitchFamily="18" charset="0"/>
            </a:endParaRPr>
          </a:p>
        </p:txBody>
      </p:sp>
      <p:sp>
        <p:nvSpPr>
          <p:cNvPr id="12"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2</a:t>
            </a:fld>
            <a:endParaRPr lang="fr-FR" sz="1400" b="1" dirty="0">
              <a:solidFill>
                <a:schemeClr val="bg1"/>
              </a:solidFill>
              <a:latin typeface="Times New Roman" pitchFamily="18" charset="0"/>
              <a:cs typeface="Times New Roman" pitchFamily="18" charset="0"/>
            </a:endParaRPr>
          </a:p>
        </p:txBody>
      </p:sp>
      <p:sp>
        <p:nvSpPr>
          <p:cNvPr id="9" name="ZoneTexte 8"/>
          <p:cNvSpPr txBox="1"/>
          <p:nvPr/>
        </p:nvSpPr>
        <p:spPr>
          <a:xfrm>
            <a:off x="285720" y="1290657"/>
            <a:ext cx="8572560" cy="5078313"/>
          </a:xfrm>
          <a:prstGeom prst="rect">
            <a:avLst/>
          </a:prstGeom>
          <a:noFill/>
        </p:spPr>
        <p:txBody>
          <a:bodyPr wrap="square" rtlCol="0">
            <a:spAutoFit/>
          </a:bodyPr>
          <a:lstStyle/>
          <a:p>
            <a:endParaRPr lang="fr-FR" dirty="0" smtClean="0"/>
          </a:p>
          <a:p>
            <a:pPr>
              <a:buFont typeface="Wingdings" pitchFamily="2" charset="2"/>
              <a:buChar char="Ø"/>
            </a:pPr>
            <a:r>
              <a:rPr lang="fr-FR" sz="2800" dirty="0" smtClean="0"/>
              <a:t> Littéralement : « Services de gestion des droits liés à l’Active Directory»</a:t>
            </a:r>
          </a:p>
          <a:p>
            <a:pPr>
              <a:buFont typeface="Wingdings" pitchFamily="2" charset="2"/>
              <a:buChar char="Ø"/>
            </a:pPr>
            <a:endParaRPr lang="fr-FR" sz="2800" dirty="0" smtClean="0"/>
          </a:p>
          <a:p>
            <a:pPr>
              <a:buFont typeface="Wingdings" pitchFamily="2" charset="2"/>
              <a:buChar char="Ø"/>
            </a:pPr>
            <a:r>
              <a:rPr lang="fr-FR" sz="2800" dirty="0" smtClean="0"/>
              <a:t>ADRMS Windows Serveur 2008 un nouveau rôle</a:t>
            </a:r>
          </a:p>
          <a:p>
            <a:pPr>
              <a:buFont typeface="Wingdings" pitchFamily="2" charset="2"/>
              <a:buChar char="Ø"/>
            </a:pPr>
            <a:endParaRPr lang="fr-FR" sz="2800" dirty="0" smtClean="0"/>
          </a:p>
          <a:p>
            <a:pPr>
              <a:buFont typeface="Wingdings" pitchFamily="2" charset="2"/>
              <a:buChar char="Ø"/>
            </a:pPr>
            <a:r>
              <a:rPr lang="fr-FR" sz="2800" dirty="0" smtClean="0"/>
              <a:t>La fuite de documents, un sujet d’actualité</a:t>
            </a:r>
          </a:p>
          <a:p>
            <a:pPr>
              <a:buFont typeface="Wingdings" pitchFamily="2" charset="2"/>
              <a:buChar char="Ø"/>
            </a:pPr>
            <a:endParaRPr lang="fr-FR" sz="2800" dirty="0" smtClean="0"/>
          </a:p>
          <a:p>
            <a:pPr>
              <a:buFont typeface="Wingdings" pitchFamily="2" charset="2"/>
              <a:buChar char="Ø"/>
            </a:pPr>
            <a:r>
              <a:rPr lang="fr-FR" sz="2800" dirty="0" smtClean="0"/>
              <a:t> Protection des documents et e-mails pour les entreprises</a:t>
            </a:r>
          </a:p>
          <a:p>
            <a:endParaRPr lang="fr-FR" dirty="0" smtClean="0"/>
          </a:p>
          <a:p>
            <a:endParaRPr lang="fr-FR" dirty="0" smtClean="0"/>
          </a:p>
          <a:p>
            <a:endParaRPr lang="fr-FR" dirty="0"/>
          </a:p>
        </p:txBody>
      </p:sp>
      <p:grpSp>
        <p:nvGrpSpPr>
          <p:cNvPr id="14" name="Groupe 13"/>
          <p:cNvGrpSpPr/>
          <p:nvPr/>
        </p:nvGrpSpPr>
        <p:grpSpPr>
          <a:xfrm>
            <a:off x="0" y="1000108"/>
            <a:ext cx="9144000" cy="5572164"/>
            <a:chOff x="0" y="928670"/>
            <a:chExt cx="9144000" cy="5643602"/>
          </a:xfrm>
        </p:grpSpPr>
        <p:sp>
          <p:nvSpPr>
            <p:cNvPr id="13" name="Rectangle 12"/>
            <p:cNvSpPr/>
            <p:nvPr/>
          </p:nvSpPr>
          <p:spPr>
            <a:xfrm>
              <a:off x="0" y="928670"/>
              <a:ext cx="9144000" cy="56436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051" name="Picture 3"/>
            <p:cNvPicPr>
              <a:picLocks noChangeAspect="1" noChangeArrowheads="1"/>
            </p:cNvPicPr>
            <p:nvPr/>
          </p:nvPicPr>
          <p:blipFill>
            <a:blip r:embed="rId3"/>
            <a:srcRect/>
            <a:stretch>
              <a:fillRect/>
            </a:stretch>
          </p:blipFill>
          <p:spPr bwMode="auto">
            <a:xfrm>
              <a:off x="928662" y="928670"/>
              <a:ext cx="7072362" cy="5603397"/>
            </a:xfrm>
            <a:prstGeom prst="rect">
              <a:avLst/>
            </a:prstGeom>
            <a:noFill/>
            <a:ln w="9525">
              <a:noFill/>
              <a:miter lim="800000"/>
              <a:headEnd/>
              <a:tailEnd/>
            </a:ln>
            <a:effectLst/>
          </p:spPr>
        </p:pic>
      </p:grpSp>
      <p:pic>
        <p:nvPicPr>
          <p:cNvPr id="2052" name="Picture 4"/>
          <p:cNvPicPr>
            <a:picLocks noChangeAspect="1" noChangeArrowheads="1"/>
          </p:cNvPicPr>
          <p:nvPr/>
        </p:nvPicPr>
        <p:blipFill>
          <a:blip r:embed="rId4"/>
          <a:srcRect/>
          <a:stretch>
            <a:fillRect/>
          </a:stretch>
        </p:blipFill>
        <p:spPr bwMode="auto">
          <a:xfrm>
            <a:off x="-23813" y="943426"/>
            <a:ext cx="9167813" cy="56811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Publication de l’information</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20</a:t>
            </a:fld>
            <a:endParaRPr lang="fr-FR" sz="1400" b="1" dirty="0">
              <a:solidFill>
                <a:schemeClr val="bg1"/>
              </a:solidFill>
              <a:latin typeface="Times New Roman" pitchFamily="18" charset="0"/>
              <a:cs typeface="Times New Roman" pitchFamily="18" charset="0"/>
            </a:endParaRPr>
          </a:p>
        </p:txBody>
      </p:sp>
      <p:sp>
        <p:nvSpPr>
          <p:cNvPr id="47" name="ZoneTexte 46"/>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49" name="ZoneTexte 48"/>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Principes de fonctionnement</a:t>
            </a:r>
          </a:p>
          <a:p>
            <a:r>
              <a:rPr lang="fr-FR" sz="1200" b="1" dirty="0" smtClean="0">
                <a:solidFill>
                  <a:schemeClr val="bg1"/>
                </a:solidFill>
                <a:latin typeface="Times New Roman" pitchFamily="18" charset="0"/>
                <a:cs typeface="Times New Roman" pitchFamily="18" charset="0"/>
              </a:rPr>
              <a:t>Publication de l’information</a:t>
            </a:r>
          </a:p>
          <a:p>
            <a:r>
              <a:rPr lang="fr-FR" sz="1200" dirty="0" smtClean="0">
                <a:solidFill>
                  <a:schemeClr val="bg1">
                    <a:lumMod val="75000"/>
                  </a:schemeClr>
                </a:solidFill>
                <a:latin typeface="Times New Roman" pitchFamily="18" charset="0"/>
                <a:cs typeface="Times New Roman" pitchFamily="18" charset="0"/>
              </a:rPr>
              <a:t>Consommation de l’information</a:t>
            </a:r>
          </a:p>
          <a:p>
            <a:r>
              <a:rPr lang="fr-FR" sz="1200" dirty="0" smtClean="0">
                <a:solidFill>
                  <a:schemeClr val="bg1">
                    <a:lumMod val="75000"/>
                  </a:schemeClr>
                </a:solidFill>
                <a:latin typeface="Times New Roman" pitchFamily="18" charset="0"/>
                <a:cs typeface="Times New Roman" pitchFamily="18" charset="0"/>
              </a:rPr>
              <a:t>Résumé</a:t>
            </a:r>
          </a:p>
        </p:txBody>
      </p:sp>
      <p:sp>
        <p:nvSpPr>
          <p:cNvPr id="13" name="Rectangle 3"/>
          <p:cNvSpPr txBox="1">
            <a:spLocks noChangeArrowheads="1"/>
          </p:cNvSpPr>
          <p:nvPr/>
        </p:nvSpPr>
        <p:spPr>
          <a:xfrm>
            <a:off x="142844" y="1806572"/>
            <a:ext cx="8837613" cy="1193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smtClean="0">
                <a:ln>
                  <a:noFill/>
                </a:ln>
                <a:effectLst/>
                <a:uLnTx/>
                <a:uFillTx/>
                <a:latin typeface="+mn-lt"/>
                <a:ea typeface="+mn-ea"/>
                <a:cs typeface="+mn-cs"/>
              </a:rPr>
              <a:t>Étape </a:t>
            </a:r>
            <a:r>
              <a:rPr lang="en-US" sz="2400" b="1" dirty="0" smtClean="0"/>
              <a:t>0</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effectLst/>
                <a:uLnTx/>
                <a:uFillTx/>
                <a:latin typeface="+mn-lt"/>
                <a:ea typeface="+mn-ea"/>
                <a:cs typeface="+mn-cs"/>
              </a:rPr>
              <a:t>- </a:t>
            </a:r>
            <a:r>
              <a:rPr kumimoji="0" lang="fr-FR" sz="2400" b="0" i="0" u="none" strike="noStrike" kern="1200" cap="none" spc="0" normalizeH="0" baseline="0" noProof="0" dirty="0" smtClean="0">
                <a:ln>
                  <a:noFill/>
                </a:ln>
                <a:effectLst/>
                <a:uLnTx/>
                <a:uFillTx/>
                <a:latin typeface="+mn-lt"/>
                <a:ea typeface="+mn-ea"/>
                <a:cs typeface="+mn-cs"/>
              </a:rPr>
              <a:t>L’utilisateur ouvre une session sur le domaine</a:t>
            </a:r>
          </a:p>
        </p:txBody>
      </p:sp>
      <p:pic>
        <p:nvPicPr>
          <p:cNvPr id="14" name="Picture 6" descr="PC"/>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2289203" y="3941781"/>
            <a:ext cx="1119188" cy="1025525"/>
          </a:xfrm>
          <a:prstGeom prst="rect">
            <a:avLst/>
          </a:prstGeom>
          <a:noFill/>
          <a:ln w="9525">
            <a:noFill/>
            <a:miter lim="800000"/>
            <a:headEnd/>
            <a:tailEnd/>
          </a:ln>
        </p:spPr>
      </p:pic>
      <p:pic>
        <p:nvPicPr>
          <p:cNvPr id="16" name="Picture 17" descr="Blue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644553" y="4043381"/>
            <a:ext cx="730250" cy="762000"/>
          </a:xfrm>
          <a:prstGeom prst="rect">
            <a:avLst/>
          </a:prstGeom>
          <a:noFill/>
          <a:ln w="9525">
            <a:noFill/>
            <a:miter lim="800000"/>
            <a:headEnd/>
            <a:tailEnd/>
          </a:ln>
        </p:spPr>
      </p:pic>
      <p:sp>
        <p:nvSpPr>
          <p:cNvPr id="19" name="Line 18"/>
          <p:cNvSpPr>
            <a:spLocks noChangeShapeType="1"/>
          </p:cNvSpPr>
          <p:nvPr/>
        </p:nvSpPr>
        <p:spPr bwMode="auto">
          <a:xfrm>
            <a:off x="1403378" y="4433906"/>
            <a:ext cx="981075" cy="0"/>
          </a:xfrm>
          <a:prstGeom prst="line">
            <a:avLst/>
          </a:prstGeom>
          <a:noFill/>
          <a:ln w="19050">
            <a:solidFill>
              <a:schemeClr val="accent1"/>
            </a:solidFill>
            <a:prstDash val="dash"/>
            <a:round/>
            <a:headEnd/>
            <a:tailEnd type="triangle" w="med" len="med"/>
          </a:ln>
        </p:spPr>
        <p:txBody>
          <a:bodyPr anchor="ctr"/>
          <a:lstStyle/>
          <a:p>
            <a:endParaRPr lang="fr-FR"/>
          </a:p>
        </p:txBody>
      </p:sp>
      <p:sp>
        <p:nvSpPr>
          <p:cNvPr id="20" name="Line 19"/>
          <p:cNvSpPr>
            <a:spLocks noChangeShapeType="1"/>
          </p:cNvSpPr>
          <p:nvPr/>
        </p:nvSpPr>
        <p:spPr bwMode="auto">
          <a:xfrm flipV="1">
            <a:off x="3248053" y="3402031"/>
            <a:ext cx="3162300" cy="809625"/>
          </a:xfrm>
          <a:prstGeom prst="line">
            <a:avLst/>
          </a:prstGeom>
          <a:noFill/>
          <a:ln w="19050">
            <a:solidFill>
              <a:schemeClr val="accent1"/>
            </a:solidFill>
            <a:prstDash val="dash"/>
            <a:round/>
            <a:headEnd type="triangle" w="med" len="med"/>
            <a:tailEnd type="triangle" w="med" len="med"/>
          </a:ln>
        </p:spPr>
        <p:txBody>
          <a:bodyPr anchor="ctr"/>
          <a:lstStyle/>
          <a:p>
            <a:endParaRPr lang="fr-FR"/>
          </a:p>
        </p:txBody>
      </p:sp>
      <p:sp>
        <p:nvSpPr>
          <p:cNvPr id="21" name="Text Box 20"/>
          <p:cNvSpPr txBox="1">
            <a:spLocks noChangeArrowheads="1"/>
          </p:cNvSpPr>
          <p:nvPr/>
        </p:nvSpPr>
        <p:spPr bwMode="auto">
          <a:xfrm>
            <a:off x="3470303" y="3105169"/>
            <a:ext cx="2082800" cy="523220"/>
          </a:xfrm>
          <a:prstGeom prst="rect">
            <a:avLst/>
          </a:prstGeom>
          <a:noFill/>
          <a:ln w="9525">
            <a:noFill/>
            <a:miter lim="800000"/>
            <a:headEnd/>
            <a:tailEnd/>
          </a:ln>
        </p:spPr>
        <p:txBody>
          <a:bodyPr>
            <a:spAutoFit/>
          </a:bodyPr>
          <a:lstStyle/>
          <a:p>
            <a:r>
              <a:rPr lang="fr-FR" sz="1400" b="0" dirty="0">
                <a:solidFill>
                  <a:schemeClr val="tx2"/>
                </a:solidFill>
                <a:latin typeface="Segoe" pitchFamily="34" charset="0"/>
                <a:cs typeface="Arial" charset="0"/>
              </a:rPr>
              <a:t>« </a:t>
            </a:r>
            <a:r>
              <a:rPr lang="fr-FR" sz="1400" b="0" dirty="0" err="1" smtClean="0">
                <a:solidFill>
                  <a:schemeClr val="tx2"/>
                </a:solidFill>
                <a:latin typeface="Segoe" pitchFamily="34" charset="0"/>
                <a:cs typeface="Arial" charset="0"/>
              </a:rPr>
              <a:t>Credentials</a:t>
            </a:r>
            <a:r>
              <a:rPr lang="fr-FR" sz="1400" b="0" dirty="0">
                <a:solidFill>
                  <a:schemeClr val="tx2"/>
                </a:solidFill>
                <a:latin typeface="Segoe" pitchFamily="34" charset="0"/>
                <a:cs typeface="Arial" charset="0"/>
              </a:rPr>
              <a:t> » </a:t>
            </a:r>
            <a:r>
              <a:rPr lang="fr-FR" sz="1400" b="0" dirty="0" smtClean="0">
                <a:solidFill>
                  <a:schemeClr val="tx2"/>
                </a:solidFill>
                <a:latin typeface="Segoe" pitchFamily="34" charset="0"/>
                <a:cs typeface="Arial" charset="0"/>
              </a:rPr>
              <a:t>validés </a:t>
            </a:r>
            <a:r>
              <a:rPr lang="fr-FR" sz="1400" b="0" dirty="0">
                <a:solidFill>
                  <a:schemeClr val="tx2"/>
                </a:solidFill>
                <a:latin typeface="Segoe" pitchFamily="34" charset="0"/>
                <a:cs typeface="Arial" charset="0"/>
              </a:rPr>
              <a:t>par le DC</a:t>
            </a:r>
            <a:endParaRPr lang="fr-FR" sz="1400" b="0" noProof="1">
              <a:solidFill>
                <a:schemeClr val="tx2"/>
              </a:solidFill>
              <a:latin typeface="Segoe" pitchFamily="34" charset="0"/>
              <a:cs typeface="Arial" charset="0"/>
            </a:endParaRPr>
          </a:p>
        </p:txBody>
      </p:sp>
      <p:sp>
        <p:nvSpPr>
          <p:cNvPr id="22" name="Text Box 21"/>
          <p:cNvSpPr txBox="1">
            <a:spLocks noChangeArrowheads="1"/>
          </p:cNvSpPr>
          <p:nvPr/>
        </p:nvSpPr>
        <p:spPr bwMode="auto">
          <a:xfrm>
            <a:off x="1219228" y="3740169"/>
            <a:ext cx="1435100" cy="307777"/>
          </a:xfrm>
          <a:prstGeom prst="rect">
            <a:avLst/>
          </a:prstGeom>
          <a:noFill/>
          <a:ln w="9525">
            <a:noFill/>
            <a:miter lim="800000"/>
            <a:headEnd/>
            <a:tailEnd/>
          </a:ln>
        </p:spPr>
        <p:txBody>
          <a:bodyPr>
            <a:spAutoFit/>
          </a:bodyPr>
          <a:lstStyle/>
          <a:p>
            <a:r>
              <a:rPr lang="fr-FR" sz="1400" b="0" dirty="0">
                <a:solidFill>
                  <a:schemeClr val="tx2"/>
                </a:solidFill>
                <a:latin typeface="Segoe" pitchFamily="34" charset="0"/>
                <a:cs typeface="Arial" charset="0"/>
              </a:rPr>
              <a:t>« </a:t>
            </a:r>
            <a:r>
              <a:rPr lang="fr-FR" sz="1400" b="0" dirty="0" err="1" smtClean="0">
                <a:solidFill>
                  <a:schemeClr val="tx2"/>
                </a:solidFill>
                <a:latin typeface="Segoe" pitchFamily="34" charset="0"/>
                <a:cs typeface="Arial" charset="0"/>
              </a:rPr>
              <a:t>Crédentials</a:t>
            </a:r>
            <a:r>
              <a:rPr lang="fr-FR" sz="1400" b="0" dirty="0" smtClean="0">
                <a:solidFill>
                  <a:schemeClr val="tx2"/>
                </a:solidFill>
                <a:latin typeface="Segoe" pitchFamily="34" charset="0"/>
                <a:cs typeface="Arial" charset="0"/>
              </a:rPr>
              <a:t>»</a:t>
            </a:r>
            <a:endParaRPr lang="fr-FR" sz="1400" b="0" noProof="1">
              <a:solidFill>
                <a:schemeClr val="tx2"/>
              </a:solidFill>
              <a:latin typeface="Segoe" pitchFamily="34" charset="0"/>
              <a:cs typeface="Arial" charset="0"/>
            </a:endParaRPr>
          </a:p>
        </p:txBody>
      </p:sp>
      <p:grpSp>
        <p:nvGrpSpPr>
          <p:cNvPr id="23" name="Group 23"/>
          <p:cNvGrpSpPr>
            <a:grpSpLocks/>
          </p:cNvGrpSpPr>
          <p:nvPr/>
        </p:nvGrpSpPr>
        <p:grpSpPr bwMode="auto">
          <a:xfrm>
            <a:off x="5076853" y="2962294"/>
            <a:ext cx="3495675" cy="3109912"/>
            <a:chOff x="2746" y="2067"/>
            <a:chExt cx="2202" cy="1959"/>
          </a:xfrm>
        </p:grpSpPr>
        <p:pic>
          <p:nvPicPr>
            <p:cNvPr id="24" name="Picture 24" descr="sql"/>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560" y="3322"/>
              <a:ext cx="583" cy="704"/>
            </a:xfrm>
            <a:prstGeom prst="rect">
              <a:avLst/>
            </a:prstGeom>
            <a:noFill/>
            <a:ln w="9525">
              <a:noFill/>
              <a:miter lim="800000"/>
              <a:headEnd/>
              <a:tailEnd/>
            </a:ln>
          </p:spPr>
        </p:pic>
        <p:pic>
          <p:nvPicPr>
            <p:cNvPr id="25" name="Picture 25" descr="webServiceserver"/>
            <p:cNvPicPr>
              <a:picLocks noChangeAspect="1" noChangeArrowheads="1"/>
            </p:cNvPicPr>
            <p:nvPr/>
          </p:nvPicPr>
          <p:blipFill>
            <a:blip r:embed="rId6">
              <a:clrChange>
                <a:clrFrom>
                  <a:srgbClr val="08369A"/>
                </a:clrFrom>
                <a:clrTo>
                  <a:srgbClr val="08369A">
                    <a:alpha val="0"/>
                  </a:srgbClr>
                </a:clrTo>
              </a:clrChange>
            </a:blip>
            <a:srcRect/>
            <a:stretch>
              <a:fillRect/>
            </a:stretch>
          </p:blipFill>
          <p:spPr bwMode="auto">
            <a:xfrm>
              <a:off x="2856" y="2699"/>
              <a:ext cx="487" cy="613"/>
            </a:xfrm>
            <a:prstGeom prst="rect">
              <a:avLst/>
            </a:prstGeom>
            <a:noFill/>
            <a:ln w="9525">
              <a:noFill/>
              <a:miter lim="800000"/>
              <a:headEnd/>
              <a:tailEnd/>
            </a:ln>
          </p:spPr>
        </p:pic>
        <p:pic>
          <p:nvPicPr>
            <p:cNvPr id="26" name="Picture 26" descr="server"/>
            <p:cNvPicPr>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3614" y="2067"/>
              <a:ext cx="474" cy="625"/>
            </a:xfrm>
            <a:prstGeom prst="rect">
              <a:avLst/>
            </a:prstGeom>
            <a:noFill/>
            <a:ln w="9525">
              <a:noFill/>
              <a:miter lim="800000"/>
              <a:headEnd/>
              <a:tailEnd/>
            </a:ln>
          </p:spPr>
        </p:pic>
        <p:sp>
          <p:nvSpPr>
            <p:cNvPr id="27" name="Text Box 27"/>
            <p:cNvSpPr txBox="1">
              <a:spLocks noChangeArrowheads="1"/>
            </p:cNvSpPr>
            <p:nvPr/>
          </p:nvSpPr>
          <p:spPr bwMode="auto">
            <a:xfrm>
              <a:off x="2746" y="3325"/>
              <a:ext cx="832" cy="460"/>
            </a:xfrm>
            <a:prstGeom prst="rect">
              <a:avLst/>
            </a:prstGeom>
            <a:noFill/>
            <a:ln w="9525">
              <a:noFill/>
              <a:miter lim="800000"/>
              <a:headEnd/>
              <a:tailEnd/>
            </a:ln>
          </p:spPr>
          <p:txBody>
            <a:bodyPr>
              <a:spAutoFit/>
            </a:bodyPr>
            <a:lstStyle/>
            <a:p>
              <a:pPr algn="ctr"/>
              <a:r>
                <a:rPr lang="fr-FR" sz="1400" b="0">
                  <a:latin typeface="Segoe" pitchFamily="34" charset="0"/>
                  <a:cs typeface="Arial" charset="0"/>
                </a:rPr>
                <a:t>Serveur de Certification RMS</a:t>
              </a:r>
              <a:endParaRPr lang="fr-FR" sz="1400" b="0" noProof="1">
                <a:latin typeface="Segoe" pitchFamily="34" charset="0"/>
                <a:cs typeface="Arial" charset="0"/>
              </a:endParaRPr>
            </a:p>
          </p:txBody>
        </p:sp>
        <p:sp>
          <p:nvSpPr>
            <p:cNvPr id="28" name="Text Box 28"/>
            <p:cNvSpPr txBox="1">
              <a:spLocks noChangeArrowheads="1"/>
            </p:cNvSpPr>
            <p:nvPr/>
          </p:nvSpPr>
          <p:spPr bwMode="auto">
            <a:xfrm>
              <a:off x="4064" y="3515"/>
              <a:ext cx="826" cy="192"/>
            </a:xfrm>
            <a:prstGeom prst="rect">
              <a:avLst/>
            </a:prstGeom>
            <a:noFill/>
            <a:ln w="9525">
              <a:noFill/>
              <a:miter lim="800000"/>
              <a:headEnd/>
              <a:tailEnd/>
            </a:ln>
          </p:spPr>
          <p:txBody>
            <a:bodyPr>
              <a:spAutoFit/>
            </a:bodyPr>
            <a:lstStyle/>
            <a:p>
              <a:r>
                <a:rPr lang="fr-FR" sz="1400" b="0">
                  <a:latin typeface="Segoe" pitchFamily="34" charset="0"/>
                  <a:cs typeface="Arial" charset="0"/>
                </a:rPr>
                <a:t>SQL Server</a:t>
              </a:r>
              <a:endParaRPr lang="fr-FR" sz="1400" b="0" noProof="1">
                <a:latin typeface="Segoe" pitchFamily="34" charset="0"/>
                <a:cs typeface="Arial" charset="0"/>
              </a:endParaRPr>
            </a:p>
          </p:txBody>
        </p:sp>
        <p:sp>
          <p:nvSpPr>
            <p:cNvPr id="29" name="Text Box 29"/>
            <p:cNvSpPr txBox="1">
              <a:spLocks noChangeArrowheads="1"/>
            </p:cNvSpPr>
            <p:nvPr/>
          </p:nvSpPr>
          <p:spPr bwMode="auto">
            <a:xfrm>
              <a:off x="4014" y="2235"/>
              <a:ext cx="934" cy="192"/>
            </a:xfrm>
            <a:prstGeom prst="rect">
              <a:avLst/>
            </a:prstGeom>
            <a:noFill/>
            <a:ln w="9525">
              <a:noFill/>
              <a:miter lim="800000"/>
              <a:headEnd/>
              <a:tailEnd/>
            </a:ln>
          </p:spPr>
          <p:txBody>
            <a:bodyPr>
              <a:spAutoFit/>
            </a:bodyPr>
            <a:lstStyle/>
            <a:p>
              <a:r>
                <a:rPr lang="fr-FR" sz="1400" b="0">
                  <a:latin typeface="Segoe" pitchFamily="34" charset="0"/>
                  <a:cs typeface="Arial" charset="0"/>
                </a:rPr>
                <a:t>Active Directory</a:t>
              </a:r>
              <a:endParaRPr lang="fr-FR" sz="1400" b="0" noProof="1">
                <a:latin typeface="Segoe" pitchFamily="34" charset="0"/>
                <a:cs typeface="Arial" charset="0"/>
              </a:endParaRPr>
            </a:p>
          </p:txBody>
        </p:sp>
        <p:cxnSp>
          <p:nvCxnSpPr>
            <p:cNvPr id="30" name="AutoShape 30"/>
            <p:cNvCxnSpPr>
              <a:cxnSpLocks noChangeShapeType="1"/>
            </p:cNvCxnSpPr>
            <p:nvPr/>
          </p:nvCxnSpPr>
          <p:spPr bwMode="auto">
            <a:xfrm>
              <a:off x="3343" y="3006"/>
              <a:ext cx="509" cy="316"/>
            </a:xfrm>
            <a:prstGeom prst="bentConnector2">
              <a:avLst/>
            </a:prstGeom>
            <a:noFill/>
            <a:ln w="19050">
              <a:solidFill>
                <a:schemeClr val="tx1"/>
              </a:solidFill>
              <a:miter lim="800000"/>
              <a:headEnd/>
              <a:tailEnd/>
            </a:ln>
          </p:spPr>
        </p:cxnSp>
        <p:cxnSp>
          <p:nvCxnSpPr>
            <p:cNvPr id="31" name="AutoShape 31"/>
            <p:cNvCxnSpPr>
              <a:cxnSpLocks noChangeShapeType="1"/>
            </p:cNvCxnSpPr>
            <p:nvPr/>
          </p:nvCxnSpPr>
          <p:spPr bwMode="auto">
            <a:xfrm flipV="1">
              <a:off x="3343" y="2692"/>
              <a:ext cx="508" cy="314"/>
            </a:xfrm>
            <a:prstGeom prst="bentConnector2">
              <a:avLst/>
            </a:prstGeom>
            <a:noFill/>
            <a:ln w="19050">
              <a:solidFill>
                <a:schemeClr val="tx1"/>
              </a:solidFill>
              <a:miter lim="800000"/>
              <a:headEnd/>
              <a:tailEnd/>
            </a:ln>
          </p:spPr>
        </p:cxn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Publication de l’information</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21</a:t>
            </a:fld>
            <a:endParaRPr lang="fr-FR" sz="1400" b="1" dirty="0">
              <a:solidFill>
                <a:schemeClr val="bg1"/>
              </a:solidFill>
              <a:latin typeface="Times New Roman" pitchFamily="18" charset="0"/>
              <a:cs typeface="Times New Roman" pitchFamily="18" charset="0"/>
            </a:endParaRPr>
          </a:p>
        </p:txBody>
      </p:sp>
      <p:sp>
        <p:nvSpPr>
          <p:cNvPr id="47" name="ZoneTexte 46"/>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49" name="ZoneTexte 48"/>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Principes de fonctionnement</a:t>
            </a:r>
          </a:p>
          <a:p>
            <a:r>
              <a:rPr lang="fr-FR" sz="1200" b="1" dirty="0" smtClean="0">
                <a:solidFill>
                  <a:schemeClr val="bg1"/>
                </a:solidFill>
                <a:latin typeface="Times New Roman" pitchFamily="18" charset="0"/>
                <a:cs typeface="Times New Roman" pitchFamily="18" charset="0"/>
              </a:rPr>
              <a:t>Publication de l’information</a:t>
            </a:r>
          </a:p>
          <a:p>
            <a:r>
              <a:rPr lang="fr-FR" sz="1200" dirty="0" smtClean="0">
                <a:solidFill>
                  <a:schemeClr val="bg1">
                    <a:lumMod val="75000"/>
                  </a:schemeClr>
                </a:solidFill>
                <a:latin typeface="Times New Roman" pitchFamily="18" charset="0"/>
                <a:cs typeface="Times New Roman" pitchFamily="18" charset="0"/>
              </a:rPr>
              <a:t>Consommation de l’information</a:t>
            </a:r>
          </a:p>
          <a:p>
            <a:r>
              <a:rPr lang="fr-FR" sz="1200" dirty="0" smtClean="0">
                <a:solidFill>
                  <a:schemeClr val="bg1">
                    <a:lumMod val="75000"/>
                  </a:schemeClr>
                </a:solidFill>
                <a:latin typeface="Times New Roman" pitchFamily="18" charset="0"/>
                <a:cs typeface="Times New Roman" pitchFamily="18" charset="0"/>
              </a:rPr>
              <a:t>Résumé</a:t>
            </a:r>
          </a:p>
        </p:txBody>
      </p:sp>
      <p:sp>
        <p:nvSpPr>
          <p:cNvPr id="32" name="Rectangle 3"/>
          <p:cNvSpPr txBox="1">
            <a:spLocks noChangeArrowheads="1"/>
          </p:cNvSpPr>
          <p:nvPr/>
        </p:nvSpPr>
        <p:spPr>
          <a:xfrm>
            <a:off x="184150" y="1714488"/>
            <a:ext cx="8837613" cy="1377950"/>
          </a:xfrm>
          <a:prstGeom prst="rect">
            <a:avLst/>
          </a:prstGeom>
        </p:spPr>
        <p:txBody>
          <a:bodyPr vert="horz" lIns="91440" tIns="45720" rIns="91440" bIns="45720" rtlCol="0">
            <a:normAutofit/>
          </a:bodyPr>
          <a:lstStyle/>
          <a:p>
            <a:pPr lvl="0" algn="just">
              <a:spcBef>
                <a:spcPct val="20000"/>
              </a:spcBef>
              <a:defRPr/>
            </a:pPr>
            <a:r>
              <a:rPr kumimoji="0" lang="fr-FR" sz="2000" b="1" i="0" u="none" strike="noStrike" kern="1200" cap="none" spc="0" normalizeH="0" baseline="0" noProof="0" dirty="0" smtClean="0">
                <a:ln>
                  <a:noFill/>
                </a:ln>
                <a:effectLst/>
                <a:uLnTx/>
                <a:uFillTx/>
                <a:latin typeface="+mn-lt"/>
                <a:ea typeface="+mn-ea"/>
                <a:cs typeface="+mn-cs"/>
              </a:rPr>
              <a:t>Étape </a:t>
            </a:r>
            <a:r>
              <a:rPr kumimoji="0" lang="en-US" sz="2000" b="1" i="0" u="none" strike="noStrike" kern="1200" cap="none" spc="0" normalizeH="0" baseline="0" noProof="0" dirty="0" smtClean="0">
                <a:ln>
                  <a:noFill/>
                </a:ln>
                <a:effectLst/>
                <a:uLnTx/>
                <a:uFillTx/>
                <a:latin typeface="+mn-lt"/>
                <a:ea typeface="+mn-ea"/>
                <a:cs typeface="+mn-cs"/>
              </a:rPr>
              <a:t>1 </a:t>
            </a:r>
            <a:r>
              <a:rPr kumimoji="0" lang="en-US" sz="2000" b="0" i="0" u="none" strike="noStrike" kern="1200" cap="none" spc="0" normalizeH="0" baseline="0" noProof="0" dirty="0" smtClean="0">
                <a:ln>
                  <a:noFill/>
                </a:ln>
                <a:effectLst/>
                <a:uLnTx/>
                <a:uFillTx/>
                <a:latin typeface="+mn-lt"/>
                <a:ea typeface="+mn-ea"/>
                <a:cs typeface="+mn-cs"/>
              </a:rPr>
              <a:t>– </a:t>
            </a:r>
            <a:r>
              <a:rPr kumimoji="0" lang="fr-FR" sz="2000" b="0" i="0" u="none" strike="noStrike" kern="1200" cap="none" spc="0" normalizeH="0" baseline="0" noProof="0" dirty="0" smtClean="0">
                <a:ln>
                  <a:noFill/>
                </a:ln>
                <a:effectLst/>
                <a:uLnTx/>
                <a:uFillTx/>
                <a:latin typeface="+mn-lt"/>
                <a:ea typeface="+mn-ea"/>
                <a:cs typeface="+mn-cs"/>
              </a:rPr>
              <a:t>Recherche du serveur RMS</a:t>
            </a:r>
            <a:endParaRPr kumimoji="0" lang="en-US" sz="2000" b="0" i="0" u="none" strike="noStrike" kern="1200" cap="none" spc="0" normalizeH="0" baseline="0" noProof="0" dirty="0" smtClean="0">
              <a:ln>
                <a:noFill/>
              </a:ln>
              <a:effectLst/>
              <a:uLnTx/>
              <a:uFillTx/>
              <a:latin typeface="+mn-lt"/>
              <a:ea typeface="+mn-ea"/>
              <a:cs typeface="+mn-cs"/>
            </a:endParaRPr>
          </a:p>
        </p:txBody>
      </p:sp>
      <p:sp>
        <p:nvSpPr>
          <p:cNvPr id="33" name="Text Box 18"/>
          <p:cNvSpPr txBox="1">
            <a:spLocks noChangeArrowheads="1"/>
          </p:cNvSpPr>
          <p:nvPr/>
        </p:nvSpPr>
        <p:spPr bwMode="auto">
          <a:xfrm>
            <a:off x="2274866" y="2571744"/>
            <a:ext cx="3187700" cy="954107"/>
          </a:xfrm>
          <a:prstGeom prst="rect">
            <a:avLst/>
          </a:prstGeom>
          <a:noFill/>
          <a:ln w="9525">
            <a:noFill/>
            <a:miter lim="800000"/>
            <a:headEnd/>
            <a:tailEnd/>
          </a:ln>
        </p:spPr>
        <p:txBody>
          <a:bodyPr>
            <a:spAutoFit/>
          </a:bodyPr>
          <a:lstStyle/>
          <a:p>
            <a:r>
              <a:rPr lang="fr-FR" sz="1400" b="0" dirty="0" smtClean="0">
                <a:solidFill>
                  <a:schemeClr val="tx2"/>
                </a:solidFill>
                <a:latin typeface="Segoe" pitchFamily="34" charset="0"/>
                <a:cs typeface="Arial" charset="0"/>
              </a:rPr>
              <a:t>Le client </a:t>
            </a:r>
            <a:r>
              <a:rPr lang="fr-FR" sz="1400" b="0" dirty="0">
                <a:solidFill>
                  <a:schemeClr val="tx2"/>
                </a:solidFill>
                <a:latin typeface="Segoe" pitchFamily="34" charset="0"/>
                <a:cs typeface="Arial" charset="0"/>
              </a:rPr>
              <a:t>RMS effectue une recherche du </a:t>
            </a:r>
            <a:r>
              <a:rPr lang="fr-FR" sz="1400" b="0" dirty="0" err="1">
                <a:solidFill>
                  <a:schemeClr val="tx2"/>
                </a:solidFill>
                <a:latin typeface="Segoe" pitchFamily="34" charset="0"/>
                <a:cs typeface="Arial" charset="0"/>
              </a:rPr>
              <a:t>serviceConnectionPoint</a:t>
            </a:r>
            <a:r>
              <a:rPr lang="fr-FR" sz="1400" b="0" dirty="0">
                <a:solidFill>
                  <a:schemeClr val="tx2"/>
                </a:solidFill>
                <a:latin typeface="Segoe" pitchFamily="34" charset="0"/>
                <a:cs typeface="Arial" charset="0"/>
              </a:rPr>
              <a:t> pour obtenir </a:t>
            </a:r>
            <a:r>
              <a:rPr lang="fr-FR" sz="1400" b="0" noProof="1">
                <a:solidFill>
                  <a:schemeClr val="tx2"/>
                </a:solidFill>
                <a:latin typeface="Segoe" pitchFamily="34" charset="0"/>
                <a:cs typeface="Arial" charset="0"/>
              </a:rPr>
              <a:t>l’URL</a:t>
            </a:r>
            <a:r>
              <a:rPr lang="fr-FR" sz="1400" b="0" dirty="0">
                <a:solidFill>
                  <a:schemeClr val="tx2"/>
                </a:solidFill>
                <a:latin typeface="Segoe" pitchFamily="34" charset="0"/>
                <a:cs typeface="Arial" charset="0"/>
              </a:rPr>
              <a:t> du Serveur de Certification RMS</a:t>
            </a:r>
            <a:endParaRPr lang="fr-FR" sz="1400" b="0" noProof="1">
              <a:solidFill>
                <a:schemeClr val="tx2"/>
              </a:solidFill>
              <a:latin typeface="Segoe" pitchFamily="34" charset="0"/>
              <a:cs typeface="Arial" charset="0"/>
            </a:endParaRPr>
          </a:p>
        </p:txBody>
      </p:sp>
      <p:sp>
        <p:nvSpPr>
          <p:cNvPr id="34" name="Line 19"/>
          <p:cNvSpPr>
            <a:spLocks noChangeShapeType="1"/>
          </p:cNvSpPr>
          <p:nvPr/>
        </p:nvSpPr>
        <p:spPr bwMode="auto">
          <a:xfrm flipV="1">
            <a:off x="2512991" y="3205156"/>
            <a:ext cx="3162300" cy="809625"/>
          </a:xfrm>
          <a:prstGeom prst="line">
            <a:avLst/>
          </a:prstGeom>
          <a:noFill/>
          <a:ln w="19050">
            <a:solidFill>
              <a:schemeClr val="accent1"/>
            </a:solidFill>
            <a:prstDash val="dash"/>
            <a:round/>
            <a:headEnd type="triangle" w="med" len="med"/>
            <a:tailEnd type="triangle" w="med" len="med"/>
          </a:ln>
        </p:spPr>
        <p:txBody>
          <a:bodyPr anchor="ctr"/>
          <a:lstStyle/>
          <a:p>
            <a:endParaRPr lang="fr-FR"/>
          </a:p>
        </p:txBody>
      </p:sp>
      <p:grpSp>
        <p:nvGrpSpPr>
          <p:cNvPr id="2" name="Group 20"/>
          <p:cNvGrpSpPr>
            <a:grpSpLocks/>
          </p:cNvGrpSpPr>
          <p:nvPr/>
        </p:nvGrpSpPr>
        <p:grpSpPr bwMode="auto">
          <a:xfrm>
            <a:off x="4364016" y="2673344"/>
            <a:ext cx="3495675" cy="3109912"/>
            <a:chOff x="2746" y="2067"/>
            <a:chExt cx="2202" cy="1959"/>
          </a:xfrm>
        </p:grpSpPr>
        <p:pic>
          <p:nvPicPr>
            <p:cNvPr id="36" name="Picture 21" descr="sql"/>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3560" y="3322"/>
              <a:ext cx="583" cy="704"/>
            </a:xfrm>
            <a:prstGeom prst="rect">
              <a:avLst/>
            </a:prstGeom>
            <a:noFill/>
            <a:ln w="9525">
              <a:noFill/>
              <a:miter lim="800000"/>
              <a:headEnd/>
              <a:tailEnd/>
            </a:ln>
          </p:spPr>
        </p:pic>
        <p:pic>
          <p:nvPicPr>
            <p:cNvPr id="37" name="Picture 22" descr="webServiceserv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2856" y="2699"/>
              <a:ext cx="487" cy="613"/>
            </a:xfrm>
            <a:prstGeom prst="rect">
              <a:avLst/>
            </a:prstGeom>
            <a:noFill/>
            <a:ln w="9525">
              <a:noFill/>
              <a:miter lim="800000"/>
              <a:headEnd/>
              <a:tailEnd/>
            </a:ln>
          </p:spPr>
        </p:pic>
        <p:pic>
          <p:nvPicPr>
            <p:cNvPr id="38" name="Picture 23" descr="server"/>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614" y="2067"/>
              <a:ext cx="474" cy="625"/>
            </a:xfrm>
            <a:prstGeom prst="rect">
              <a:avLst/>
            </a:prstGeom>
            <a:noFill/>
            <a:ln w="9525">
              <a:noFill/>
              <a:miter lim="800000"/>
              <a:headEnd/>
              <a:tailEnd/>
            </a:ln>
          </p:spPr>
        </p:pic>
        <p:sp>
          <p:nvSpPr>
            <p:cNvPr id="39" name="Text Box 24"/>
            <p:cNvSpPr txBox="1">
              <a:spLocks noChangeArrowheads="1"/>
            </p:cNvSpPr>
            <p:nvPr/>
          </p:nvSpPr>
          <p:spPr bwMode="auto">
            <a:xfrm>
              <a:off x="2746" y="3325"/>
              <a:ext cx="832" cy="460"/>
            </a:xfrm>
            <a:prstGeom prst="rect">
              <a:avLst/>
            </a:prstGeom>
            <a:noFill/>
            <a:ln w="9525">
              <a:noFill/>
              <a:miter lim="800000"/>
              <a:headEnd/>
              <a:tailEnd/>
            </a:ln>
          </p:spPr>
          <p:txBody>
            <a:bodyPr>
              <a:spAutoFit/>
            </a:bodyPr>
            <a:lstStyle/>
            <a:p>
              <a:pPr algn="ctr"/>
              <a:r>
                <a:rPr lang="fr-FR" sz="1400" b="0">
                  <a:latin typeface="Segoe" pitchFamily="34" charset="0"/>
                  <a:cs typeface="Arial" charset="0"/>
                </a:rPr>
                <a:t>Serveur de Certification RMS</a:t>
              </a:r>
              <a:endParaRPr lang="fr-FR" sz="1400" b="0" noProof="1">
                <a:latin typeface="Segoe" pitchFamily="34" charset="0"/>
                <a:cs typeface="Arial" charset="0"/>
              </a:endParaRPr>
            </a:p>
          </p:txBody>
        </p:sp>
        <p:sp>
          <p:nvSpPr>
            <p:cNvPr id="40" name="Text Box 25"/>
            <p:cNvSpPr txBox="1">
              <a:spLocks noChangeArrowheads="1"/>
            </p:cNvSpPr>
            <p:nvPr/>
          </p:nvSpPr>
          <p:spPr bwMode="auto">
            <a:xfrm>
              <a:off x="4064" y="3515"/>
              <a:ext cx="826" cy="192"/>
            </a:xfrm>
            <a:prstGeom prst="rect">
              <a:avLst/>
            </a:prstGeom>
            <a:noFill/>
            <a:ln w="9525">
              <a:noFill/>
              <a:miter lim="800000"/>
              <a:headEnd/>
              <a:tailEnd/>
            </a:ln>
          </p:spPr>
          <p:txBody>
            <a:bodyPr>
              <a:spAutoFit/>
            </a:bodyPr>
            <a:lstStyle/>
            <a:p>
              <a:r>
                <a:rPr lang="fr-FR" sz="1400" b="0">
                  <a:latin typeface="Segoe" pitchFamily="34" charset="0"/>
                  <a:cs typeface="Arial" charset="0"/>
                </a:rPr>
                <a:t>SQL Server</a:t>
              </a:r>
              <a:endParaRPr lang="fr-FR" sz="1400" b="0" noProof="1">
                <a:latin typeface="Segoe" pitchFamily="34" charset="0"/>
                <a:cs typeface="Arial" charset="0"/>
              </a:endParaRPr>
            </a:p>
          </p:txBody>
        </p:sp>
        <p:sp>
          <p:nvSpPr>
            <p:cNvPr id="41" name="Text Box 26"/>
            <p:cNvSpPr txBox="1">
              <a:spLocks noChangeArrowheads="1"/>
            </p:cNvSpPr>
            <p:nvPr/>
          </p:nvSpPr>
          <p:spPr bwMode="auto">
            <a:xfrm>
              <a:off x="4014" y="2235"/>
              <a:ext cx="934" cy="192"/>
            </a:xfrm>
            <a:prstGeom prst="rect">
              <a:avLst/>
            </a:prstGeom>
            <a:noFill/>
            <a:ln w="9525">
              <a:noFill/>
              <a:miter lim="800000"/>
              <a:headEnd/>
              <a:tailEnd/>
            </a:ln>
          </p:spPr>
          <p:txBody>
            <a:bodyPr>
              <a:spAutoFit/>
            </a:bodyPr>
            <a:lstStyle/>
            <a:p>
              <a:r>
                <a:rPr lang="fr-FR" sz="1400" b="0">
                  <a:latin typeface="Segoe" pitchFamily="34" charset="0"/>
                  <a:cs typeface="Arial" charset="0"/>
                </a:rPr>
                <a:t>Active Directory</a:t>
              </a:r>
              <a:endParaRPr lang="fr-FR" sz="1400" b="0" noProof="1">
                <a:latin typeface="Segoe" pitchFamily="34" charset="0"/>
                <a:cs typeface="Arial" charset="0"/>
              </a:endParaRPr>
            </a:p>
          </p:txBody>
        </p:sp>
        <p:cxnSp>
          <p:nvCxnSpPr>
            <p:cNvPr id="42" name="AutoShape 27"/>
            <p:cNvCxnSpPr>
              <a:cxnSpLocks noChangeShapeType="1"/>
            </p:cNvCxnSpPr>
            <p:nvPr/>
          </p:nvCxnSpPr>
          <p:spPr bwMode="auto">
            <a:xfrm>
              <a:off x="3343" y="3006"/>
              <a:ext cx="509" cy="316"/>
            </a:xfrm>
            <a:prstGeom prst="bentConnector2">
              <a:avLst/>
            </a:prstGeom>
            <a:noFill/>
            <a:ln w="19050">
              <a:solidFill>
                <a:schemeClr val="tx1"/>
              </a:solidFill>
              <a:miter lim="800000"/>
              <a:headEnd/>
              <a:tailEnd/>
            </a:ln>
          </p:spPr>
        </p:cxnSp>
        <p:cxnSp>
          <p:nvCxnSpPr>
            <p:cNvPr id="43" name="AutoShape 28"/>
            <p:cNvCxnSpPr>
              <a:cxnSpLocks noChangeShapeType="1"/>
            </p:cNvCxnSpPr>
            <p:nvPr/>
          </p:nvCxnSpPr>
          <p:spPr bwMode="auto">
            <a:xfrm flipV="1">
              <a:off x="3343" y="2692"/>
              <a:ext cx="508" cy="314"/>
            </a:xfrm>
            <a:prstGeom prst="bentConnector2">
              <a:avLst/>
            </a:prstGeom>
            <a:noFill/>
            <a:ln w="19050">
              <a:solidFill>
                <a:schemeClr val="tx1"/>
              </a:solidFill>
              <a:miter lim="800000"/>
              <a:headEnd/>
              <a:tailEnd/>
            </a:ln>
          </p:spPr>
        </p:cxnSp>
      </p:grpSp>
      <p:pic>
        <p:nvPicPr>
          <p:cNvPr id="44" name="Picture 32" descr="PC"/>
          <p:cNvPicPr>
            <a:picLocks noChangeAspect="1" noChangeArrowheads="1"/>
          </p:cNvPicPr>
          <p:nvPr/>
        </p:nvPicPr>
        <p:blipFill>
          <a:blip r:embed="rId6">
            <a:clrChange>
              <a:clrFrom>
                <a:srgbClr val="08369A"/>
              </a:clrFrom>
              <a:clrTo>
                <a:srgbClr val="08369A">
                  <a:alpha val="0"/>
                </a:srgbClr>
              </a:clrTo>
            </a:clrChange>
          </a:blip>
          <a:srcRect/>
          <a:stretch>
            <a:fillRect/>
          </a:stretch>
        </p:blipFill>
        <p:spPr bwMode="auto">
          <a:xfrm>
            <a:off x="1500166" y="3700456"/>
            <a:ext cx="1119188"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Publication de l’information</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22</a:t>
            </a:fld>
            <a:endParaRPr lang="fr-FR" sz="1400" b="1" dirty="0">
              <a:solidFill>
                <a:schemeClr val="bg1"/>
              </a:solidFill>
              <a:latin typeface="Times New Roman" pitchFamily="18" charset="0"/>
              <a:cs typeface="Times New Roman" pitchFamily="18" charset="0"/>
            </a:endParaRPr>
          </a:p>
        </p:txBody>
      </p:sp>
      <p:sp>
        <p:nvSpPr>
          <p:cNvPr id="47" name="ZoneTexte 46"/>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49" name="ZoneTexte 48"/>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Principes de fonctionnement</a:t>
            </a:r>
          </a:p>
          <a:p>
            <a:r>
              <a:rPr lang="fr-FR" sz="1200" b="1" dirty="0" smtClean="0">
                <a:solidFill>
                  <a:schemeClr val="bg1"/>
                </a:solidFill>
                <a:latin typeface="Times New Roman" pitchFamily="18" charset="0"/>
                <a:cs typeface="Times New Roman" pitchFamily="18" charset="0"/>
              </a:rPr>
              <a:t>Publication de l’information</a:t>
            </a:r>
          </a:p>
          <a:p>
            <a:r>
              <a:rPr lang="fr-FR" sz="1200" dirty="0" smtClean="0">
                <a:solidFill>
                  <a:schemeClr val="bg1">
                    <a:lumMod val="75000"/>
                  </a:schemeClr>
                </a:solidFill>
                <a:latin typeface="Times New Roman" pitchFamily="18" charset="0"/>
                <a:cs typeface="Times New Roman" pitchFamily="18" charset="0"/>
              </a:rPr>
              <a:t>Consommation de l’information</a:t>
            </a:r>
          </a:p>
          <a:p>
            <a:r>
              <a:rPr lang="fr-FR" sz="1200" dirty="0" smtClean="0">
                <a:solidFill>
                  <a:schemeClr val="bg1">
                    <a:lumMod val="75000"/>
                  </a:schemeClr>
                </a:solidFill>
                <a:latin typeface="Times New Roman" pitchFamily="18" charset="0"/>
                <a:cs typeface="Times New Roman" pitchFamily="18" charset="0"/>
              </a:rPr>
              <a:t>Résumé</a:t>
            </a:r>
          </a:p>
        </p:txBody>
      </p:sp>
      <p:sp>
        <p:nvSpPr>
          <p:cNvPr id="45" name="Rectangle 44"/>
          <p:cNvSpPr/>
          <p:nvPr/>
        </p:nvSpPr>
        <p:spPr>
          <a:xfrm>
            <a:off x="500034" y="1714488"/>
            <a:ext cx="8001056" cy="1323439"/>
          </a:xfrm>
          <a:prstGeom prst="rect">
            <a:avLst/>
          </a:prstGeom>
        </p:spPr>
        <p:txBody>
          <a:bodyPr wrap="square">
            <a:spAutoFit/>
          </a:bodyPr>
          <a:lstStyle/>
          <a:p>
            <a:pPr>
              <a:lnSpc>
                <a:spcPct val="80000"/>
              </a:lnSpc>
              <a:defRPr/>
            </a:pPr>
            <a:r>
              <a:rPr lang="fr-FR" sz="2000" b="1" dirty="0" smtClean="0"/>
              <a:t>Étape </a:t>
            </a:r>
            <a:r>
              <a:rPr lang="en-US" sz="2000" b="1" dirty="0" smtClean="0"/>
              <a:t>2 </a:t>
            </a:r>
            <a:r>
              <a:rPr lang="en-US" sz="2000" dirty="0" smtClean="0"/>
              <a:t>– </a:t>
            </a:r>
            <a:r>
              <a:rPr lang="fr-FR" sz="2000" dirty="0" smtClean="0"/>
              <a:t>Obtention du </a:t>
            </a:r>
            <a:r>
              <a:rPr lang="en-US" sz="2000" i="1" dirty="0" smtClean="0"/>
              <a:t>Rights Management Account Certificate</a:t>
            </a:r>
            <a:r>
              <a:rPr lang="en-US" sz="2000" dirty="0" smtClean="0"/>
              <a:t> (RAC) </a:t>
            </a:r>
            <a:endParaRPr lang="fr-FR" sz="2000" dirty="0" smtClean="0"/>
          </a:p>
          <a:p>
            <a:pPr>
              <a:lnSpc>
                <a:spcPct val="80000"/>
              </a:lnSpc>
              <a:defRPr/>
            </a:pPr>
            <a:endParaRPr lang="fr-FR" sz="2000" dirty="0" smtClean="0"/>
          </a:p>
          <a:p>
            <a:pPr>
              <a:lnSpc>
                <a:spcPct val="80000"/>
              </a:lnSpc>
              <a:defRPr/>
            </a:pPr>
            <a:endParaRPr lang="fr-FR" sz="2000" dirty="0" smtClean="0"/>
          </a:p>
          <a:p>
            <a:pPr>
              <a:lnSpc>
                <a:spcPct val="80000"/>
              </a:lnSpc>
              <a:defRPr/>
            </a:pPr>
            <a:endParaRPr lang="fr-FR" sz="2000" dirty="0" smtClean="0"/>
          </a:p>
          <a:p>
            <a:pPr>
              <a:lnSpc>
                <a:spcPct val="80000"/>
              </a:lnSpc>
              <a:defRPr/>
            </a:pPr>
            <a:endParaRPr lang="fr-FR" sz="2000" dirty="0" smtClean="0"/>
          </a:p>
        </p:txBody>
      </p:sp>
      <p:pic>
        <p:nvPicPr>
          <p:cNvPr id="1026" name="Picture 2"/>
          <p:cNvPicPr>
            <a:picLocks noChangeAspect="1" noChangeArrowheads="1"/>
          </p:cNvPicPr>
          <p:nvPr/>
        </p:nvPicPr>
        <p:blipFill>
          <a:blip r:embed="rId3"/>
          <a:srcRect/>
          <a:stretch>
            <a:fillRect/>
          </a:stretch>
        </p:blipFill>
        <p:spPr bwMode="auto">
          <a:xfrm>
            <a:off x="285720" y="3071810"/>
            <a:ext cx="866775" cy="8763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609976" y="2852743"/>
            <a:ext cx="1104900" cy="1362075"/>
          </a:xfrm>
          <a:prstGeom prst="rect">
            <a:avLst/>
          </a:prstGeom>
          <a:noFill/>
          <a:ln w="9525">
            <a:noFill/>
            <a:miter lim="800000"/>
            <a:headEnd/>
            <a:tailEnd/>
          </a:ln>
          <a:effectLst/>
        </p:spPr>
      </p:pic>
      <p:grpSp>
        <p:nvGrpSpPr>
          <p:cNvPr id="70" name="Groupe 69"/>
          <p:cNvGrpSpPr/>
          <p:nvPr/>
        </p:nvGrpSpPr>
        <p:grpSpPr>
          <a:xfrm>
            <a:off x="1152495" y="2773916"/>
            <a:ext cx="2848001" cy="1083712"/>
            <a:chOff x="1152495" y="2773916"/>
            <a:chExt cx="2848001" cy="1083712"/>
          </a:xfrm>
        </p:grpSpPr>
        <p:grpSp>
          <p:nvGrpSpPr>
            <p:cNvPr id="57" name="Groupe 56"/>
            <p:cNvGrpSpPr/>
            <p:nvPr/>
          </p:nvGrpSpPr>
          <p:grpSpPr>
            <a:xfrm>
              <a:off x="1152495" y="3143248"/>
              <a:ext cx="2457481" cy="714380"/>
              <a:chOff x="1152495" y="3143248"/>
              <a:chExt cx="3342685" cy="714380"/>
            </a:xfrm>
          </p:grpSpPr>
          <p:cxnSp>
            <p:nvCxnSpPr>
              <p:cNvPr id="52" name="Connecteur droit avec flèche 51"/>
              <p:cNvCxnSpPr>
                <a:stCxn id="1026" idx="3"/>
                <a:endCxn id="1027" idx="1"/>
              </p:cNvCxnSpPr>
              <p:nvPr/>
            </p:nvCxnSpPr>
            <p:spPr>
              <a:xfrm>
                <a:off x="1152495" y="3509960"/>
                <a:ext cx="3342685" cy="23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819740" y="3143248"/>
                <a:ext cx="2071702" cy="7143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Certificat machine et </a:t>
                </a:r>
                <a:r>
                  <a:rPr lang="fr-FR" dirty="0" err="1" smtClean="0"/>
                  <a:t>Credentials</a:t>
                </a:r>
                <a:endParaRPr lang="fr-FR" dirty="0"/>
              </a:p>
            </p:txBody>
          </p:sp>
        </p:grpSp>
        <p:sp>
          <p:nvSpPr>
            <p:cNvPr id="56" name="ZoneTexte 55"/>
            <p:cNvSpPr txBox="1"/>
            <p:nvPr/>
          </p:nvSpPr>
          <p:spPr>
            <a:xfrm>
              <a:off x="1643042" y="2773916"/>
              <a:ext cx="2357454" cy="369332"/>
            </a:xfrm>
            <a:prstGeom prst="rect">
              <a:avLst/>
            </a:prstGeom>
            <a:noFill/>
          </p:spPr>
          <p:txBody>
            <a:bodyPr wrap="square" rtlCol="0">
              <a:spAutoFit/>
            </a:bodyPr>
            <a:lstStyle/>
            <a:p>
              <a:r>
                <a:rPr lang="fr-FR" b="1" dirty="0" smtClean="0"/>
                <a:t>1) </a:t>
              </a:r>
              <a:r>
                <a:rPr lang="fr-FR" dirty="0" smtClean="0"/>
                <a:t>Requête RAC</a:t>
              </a:r>
              <a:endParaRPr lang="fr-FR" dirty="0"/>
            </a:p>
          </p:txBody>
        </p:sp>
      </p:grpSp>
      <p:sp>
        <p:nvSpPr>
          <p:cNvPr id="58" name="ZoneTexte 57"/>
          <p:cNvSpPr txBox="1"/>
          <p:nvPr/>
        </p:nvSpPr>
        <p:spPr>
          <a:xfrm>
            <a:off x="214282" y="3929066"/>
            <a:ext cx="1143008" cy="276999"/>
          </a:xfrm>
          <a:prstGeom prst="rect">
            <a:avLst/>
          </a:prstGeom>
          <a:noFill/>
        </p:spPr>
        <p:txBody>
          <a:bodyPr wrap="square" rtlCol="0">
            <a:spAutoFit/>
          </a:bodyPr>
          <a:lstStyle/>
          <a:p>
            <a:r>
              <a:rPr lang="fr-FR" sz="1200" dirty="0" smtClean="0"/>
              <a:t>Client RMS</a:t>
            </a:r>
            <a:endParaRPr lang="fr-FR" sz="1200" dirty="0"/>
          </a:p>
        </p:txBody>
      </p:sp>
      <p:sp>
        <p:nvSpPr>
          <p:cNvPr id="59" name="ZoneTexte 58"/>
          <p:cNvSpPr txBox="1"/>
          <p:nvPr/>
        </p:nvSpPr>
        <p:spPr>
          <a:xfrm>
            <a:off x="4643438" y="2357430"/>
            <a:ext cx="4357718" cy="923330"/>
          </a:xfrm>
          <a:prstGeom prst="rect">
            <a:avLst/>
          </a:prstGeom>
          <a:noFill/>
        </p:spPr>
        <p:txBody>
          <a:bodyPr wrap="square" rtlCol="0">
            <a:spAutoFit/>
          </a:bodyPr>
          <a:lstStyle/>
          <a:p>
            <a:r>
              <a:rPr lang="fr-FR" b="1" dirty="0" smtClean="0"/>
              <a:t>2)</a:t>
            </a:r>
            <a:r>
              <a:rPr lang="fr-FR" dirty="0" smtClean="0"/>
              <a:t> Le DC vérifie les </a:t>
            </a:r>
            <a:r>
              <a:rPr lang="fr-FR" dirty="0" err="1" smtClean="0"/>
              <a:t>crédentials</a:t>
            </a:r>
            <a:r>
              <a:rPr lang="fr-FR" b="1" dirty="0" smtClean="0"/>
              <a:t> </a:t>
            </a:r>
          </a:p>
          <a:p>
            <a:r>
              <a:rPr lang="fr-FR" dirty="0" smtClean="0"/>
              <a:t>Le serveur RMS recherche une paire de clés existante</a:t>
            </a:r>
            <a:endParaRPr lang="fr-FR" b="1" dirty="0"/>
          </a:p>
        </p:txBody>
      </p:sp>
      <p:sp>
        <p:nvSpPr>
          <p:cNvPr id="60" name="ZoneTexte 59"/>
          <p:cNvSpPr txBox="1"/>
          <p:nvPr/>
        </p:nvSpPr>
        <p:spPr>
          <a:xfrm>
            <a:off x="4643438" y="3286124"/>
            <a:ext cx="4429124" cy="646331"/>
          </a:xfrm>
          <a:prstGeom prst="rect">
            <a:avLst/>
          </a:prstGeom>
          <a:noFill/>
        </p:spPr>
        <p:txBody>
          <a:bodyPr wrap="square" rtlCol="0">
            <a:spAutoFit/>
          </a:bodyPr>
          <a:lstStyle/>
          <a:p>
            <a:r>
              <a:rPr lang="fr-FR" b="1" dirty="0" smtClean="0"/>
              <a:t>3) </a:t>
            </a:r>
            <a:r>
              <a:rPr lang="fr-FR" dirty="0" smtClean="0"/>
              <a:t>Sinon création d’une paire de clés RSA 1024 et enregistrement dans la base SQL</a:t>
            </a:r>
            <a:endParaRPr lang="fr-FR" b="1" dirty="0"/>
          </a:p>
        </p:txBody>
      </p:sp>
      <p:sp>
        <p:nvSpPr>
          <p:cNvPr id="61" name="ZoneTexte 60"/>
          <p:cNvSpPr txBox="1"/>
          <p:nvPr/>
        </p:nvSpPr>
        <p:spPr>
          <a:xfrm>
            <a:off x="4643438" y="4000504"/>
            <a:ext cx="4143404" cy="646331"/>
          </a:xfrm>
          <a:prstGeom prst="rect">
            <a:avLst/>
          </a:prstGeom>
          <a:noFill/>
        </p:spPr>
        <p:txBody>
          <a:bodyPr wrap="square" rtlCol="0">
            <a:spAutoFit/>
          </a:bodyPr>
          <a:lstStyle/>
          <a:p>
            <a:r>
              <a:rPr lang="fr-FR" b="1" dirty="0" smtClean="0"/>
              <a:t>4)</a:t>
            </a:r>
            <a:r>
              <a:rPr lang="fr-FR" dirty="0" smtClean="0"/>
              <a:t> Chiffrement de la clé privée avec le </a:t>
            </a:r>
            <a:r>
              <a:rPr lang="fr-FR" dirty="0" err="1" smtClean="0"/>
              <a:t>Cert</a:t>
            </a:r>
            <a:r>
              <a:rPr lang="fr-FR" dirty="0" smtClean="0"/>
              <a:t> Machine et placement dans le RAC</a:t>
            </a:r>
            <a:endParaRPr lang="fr-FR" dirty="0"/>
          </a:p>
        </p:txBody>
      </p:sp>
      <p:sp>
        <p:nvSpPr>
          <p:cNvPr id="62" name="ZoneTexte 61"/>
          <p:cNvSpPr txBox="1"/>
          <p:nvPr/>
        </p:nvSpPr>
        <p:spPr>
          <a:xfrm>
            <a:off x="4643438" y="4714884"/>
            <a:ext cx="4429124" cy="369332"/>
          </a:xfrm>
          <a:prstGeom prst="rect">
            <a:avLst/>
          </a:prstGeom>
          <a:noFill/>
        </p:spPr>
        <p:txBody>
          <a:bodyPr wrap="square" rtlCol="0">
            <a:spAutoFit/>
          </a:bodyPr>
          <a:lstStyle/>
          <a:p>
            <a:r>
              <a:rPr lang="fr-FR" b="1" dirty="0" smtClean="0"/>
              <a:t>5)</a:t>
            </a:r>
            <a:r>
              <a:rPr lang="fr-FR" dirty="0" smtClean="0"/>
              <a:t> Placement de la clé publique dans le RAC</a:t>
            </a:r>
            <a:endParaRPr lang="fr-FR" dirty="0"/>
          </a:p>
        </p:txBody>
      </p:sp>
      <p:sp>
        <p:nvSpPr>
          <p:cNvPr id="63" name="ZoneTexte 62"/>
          <p:cNvSpPr txBox="1"/>
          <p:nvPr/>
        </p:nvSpPr>
        <p:spPr>
          <a:xfrm>
            <a:off x="4643438" y="5140123"/>
            <a:ext cx="4143404" cy="646331"/>
          </a:xfrm>
          <a:prstGeom prst="rect">
            <a:avLst/>
          </a:prstGeom>
          <a:noFill/>
        </p:spPr>
        <p:txBody>
          <a:bodyPr wrap="square" rtlCol="0">
            <a:spAutoFit/>
          </a:bodyPr>
          <a:lstStyle/>
          <a:p>
            <a:pPr marL="0" lvl="2"/>
            <a:r>
              <a:rPr lang="fr-FR" b="1" dirty="0" smtClean="0"/>
              <a:t>6)</a:t>
            </a:r>
            <a:r>
              <a:rPr lang="fr-FR" dirty="0" smtClean="0"/>
              <a:t> Signature du RAC avec la clé privée du Serveur de Certification RMS</a:t>
            </a:r>
          </a:p>
        </p:txBody>
      </p:sp>
      <p:grpSp>
        <p:nvGrpSpPr>
          <p:cNvPr id="69" name="Groupe 68"/>
          <p:cNvGrpSpPr/>
          <p:nvPr/>
        </p:nvGrpSpPr>
        <p:grpSpPr>
          <a:xfrm>
            <a:off x="785786" y="4206065"/>
            <a:ext cx="3376640" cy="1021027"/>
            <a:chOff x="785786" y="4206065"/>
            <a:chExt cx="3376640" cy="1021027"/>
          </a:xfrm>
        </p:grpSpPr>
        <p:cxnSp>
          <p:nvCxnSpPr>
            <p:cNvPr id="65" name="Connecteur en arc 64"/>
            <p:cNvCxnSpPr>
              <a:stCxn id="1027" idx="2"/>
              <a:endCxn id="58" idx="2"/>
            </p:cNvCxnSpPr>
            <p:nvPr/>
          </p:nvCxnSpPr>
          <p:spPr>
            <a:xfrm rot="5400000" flipH="1">
              <a:off x="2469729" y="2522122"/>
              <a:ext cx="8753" cy="3376640"/>
            </a:xfrm>
            <a:prstGeom prst="curvedConnector3">
              <a:avLst>
                <a:gd name="adj1" fmla="val -2611676"/>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8" name="Groupe 67"/>
            <p:cNvGrpSpPr/>
            <p:nvPr/>
          </p:nvGrpSpPr>
          <p:grpSpPr>
            <a:xfrm>
              <a:off x="1643042" y="4214818"/>
              <a:ext cx="1857388" cy="1012274"/>
              <a:chOff x="1643042" y="4214818"/>
              <a:chExt cx="1857388" cy="1012274"/>
            </a:xfrm>
          </p:grpSpPr>
          <p:sp>
            <p:nvSpPr>
              <p:cNvPr id="66" name="Rectangle 65"/>
              <p:cNvSpPr/>
              <p:nvPr/>
            </p:nvSpPr>
            <p:spPr>
              <a:xfrm>
                <a:off x="1785918" y="4214818"/>
                <a:ext cx="1357322" cy="5000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RAC</a:t>
                </a:r>
                <a:endParaRPr lang="fr-FR" dirty="0"/>
              </a:p>
            </p:txBody>
          </p:sp>
          <p:sp>
            <p:nvSpPr>
              <p:cNvPr id="67" name="ZoneTexte 66"/>
              <p:cNvSpPr txBox="1"/>
              <p:nvPr/>
            </p:nvSpPr>
            <p:spPr>
              <a:xfrm>
                <a:off x="1643042" y="4857760"/>
                <a:ext cx="1857388" cy="369332"/>
              </a:xfrm>
              <a:prstGeom prst="rect">
                <a:avLst/>
              </a:prstGeom>
              <a:noFill/>
            </p:spPr>
            <p:txBody>
              <a:bodyPr wrap="square" rtlCol="0">
                <a:spAutoFit/>
              </a:bodyPr>
              <a:lstStyle/>
              <a:p>
                <a:r>
                  <a:rPr lang="fr-FR" b="1" dirty="0" smtClean="0"/>
                  <a:t>7) </a:t>
                </a:r>
                <a:r>
                  <a:rPr lang="fr-FR" dirty="0" smtClean="0"/>
                  <a:t>Envoi du RAC</a:t>
                </a:r>
                <a:endParaRPr lang="fr-F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Publication de l’information</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23</a:t>
            </a:fld>
            <a:endParaRPr lang="fr-FR" sz="1400" b="1" dirty="0">
              <a:solidFill>
                <a:schemeClr val="bg1"/>
              </a:solidFill>
              <a:latin typeface="Times New Roman" pitchFamily="18" charset="0"/>
              <a:cs typeface="Times New Roman" pitchFamily="18" charset="0"/>
            </a:endParaRPr>
          </a:p>
        </p:txBody>
      </p:sp>
      <p:sp>
        <p:nvSpPr>
          <p:cNvPr id="47" name="ZoneTexte 46"/>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49" name="ZoneTexte 48"/>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Principes de fonctionnement</a:t>
            </a:r>
          </a:p>
          <a:p>
            <a:r>
              <a:rPr lang="fr-FR" sz="1200" b="1" dirty="0" smtClean="0">
                <a:solidFill>
                  <a:schemeClr val="bg1"/>
                </a:solidFill>
                <a:latin typeface="Times New Roman" pitchFamily="18" charset="0"/>
                <a:cs typeface="Times New Roman" pitchFamily="18" charset="0"/>
              </a:rPr>
              <a:t>Publication de l’information</a:t>
            </a:r>
          </a:p>
          <a:p>
            <a:r>
              <a:rPr lang="fr-FR" sz="1200" dirty="0" smtClean="0">
                <a:solidFill>
                  <a:schemeClr val="bg1">
                    <a:lumMod val="75000"/>
                  </a:schemeClr>
                </a:solidFill>
                <a:latin typeface="Times New Roman" pitchFamily="18" charset="0"/>
                <a:cs typeface="Times New Roman" pitchFamily="18" charset="0"/>
              </a:rPr>
              <a:t>Consommation de l’information</a:t>
            </a:r>
          </a:p>
          <a:p>
            <a:r>
              <a:rPr lang="fr-FR" sz="1200" dirty="0" smtClean="0">
                <a:solidFill>
                  <a:schemeClr val="bg1">
                    <a:lumMod val="75000"/>
                  </a:schemeClr>
                </a:solidFill>
                <a:latin typeface="Times New Roman" pitchFamily="18" charset="0"/>
                <a:cs typeface="Times New Roman" pitchFamily="18" charset="0"/>
              </a:rPr>
              <a:t>Résumé</a:t>
            </a:r>
          </a:p>
        </p:txBody>
      </p:sp>
      <p:sp>
        <p:nvSpPr>
          <p:cNvPr id="45" name="Rectangle 44"/>
          <p:cNvSpPr/>
          <p:nvPr/>
        </p:nvSpPr>
        <p:spPr>
          <a:xfrm>
            <a:off x="500034" y="1857364"/>
            <a:ext cx="8001056" cy="1323439"/>
          </a:xfrm>
          <a:prstGeom prst="rect">
            <a:avLst/>
          </a:prstGeom>
        </p:spPr>
        <p:txBody>
          <a:bodyPr wrap="square">
            <a:spAutoFit/>
          </a:bodyPr>
          <a:lstStyle/>
          <a:p>
            <a:pPr>
              <a:lnSpc>
                <a:spcPct val="80000"/>
              </a:lnSpc>
              <a:defRPr/>
            </a:pPr>
            <a:r>
              <a:rPr lang="fr-FR" sz="2000" b="1" dirty="0" smtClean="0"/>
              <a:t>Étape </a:t>
            </a:r>
            <a:r>
              <a:rPr lang="en-US" sz="2000" b="1" dirty="0" smtClean="0"/>
              <a:t>3 </a:t>
            </a:r>
            <a:r>
              <a:rPr lang="en-US" sz="2000" dirty="0" smtClean="0"/>
              <a:t>– </a:t>
            </a:r>
            <a:r>
              <a:rPr lang="fr-FR" sz="2000" dirty="0" smtClean="0"/>
              <a:t>Obtention du</a:t>
            </a:r>
            <a:r>
              <a:rPr lang="en-US" sz="2000" dirty="0" smtClean="0"/>
              <a:t> </a:t>
            </a:r>
            <a:r>
              <a:rPr lang="en-US" sz="2000" i="1" dirty="0" smtClean="0"/>
              <a:t>Client Licensor Certificate</a:t>
            </a:r>
            <a:r>
              <a:rPr lang="en-US" sz="2000" dirty="0" smtClean="0"/>
              <a:t> (CLC) </a:t>
            </a:r>
            <a:r>
              <a:rPr lang="en-US" sz="2000" dirty="0" err="1" smtClean="0"/>
              <a:t>si</a:t>
            </a:r>
            <a:r>
              <a:rPr lang="en-US" sz="2000" dirty="0" smtClean="0"/>
              <a:t> le client ne </a:t>
            </a:r>
            <a:r>
              <a:rPr lang="en-US" sz="2000" dirty="0" err="1" smtClean="0"/>
              <a:t>l’a</a:t>
            </a:r>
            <a:r>
              <a:rPr lang="en-US" sz="2000" dirty="0" smtClean="0"/>
              <a:t> pas</a:t>
            </a:r>
            <a:endParaRPr lang="fr-FR" sz="2000" dirty="0" smtClean="0"/>
          </a:p>
          <a:p>
            <a:pPr>
              <a:lnSpc>
                <a:spcPct val="80000"/>
              </a:lnSpc>
              <a:defRPr/>
            </a:pPr>
            <a:endParaRPr lang="fr-FR" sz="2000" dirty="0" smtClean="0"/>
          </a:p>
          <a:p>
            <a:pPr>
              <a:lnSpc>
                <a:spcPct val="80000"/>
              </a:lnSpc>
              <a:defRPr/>
            </a:pPr>
            <a:endParaRPr lang="fr-FR" sz="2000" dirty="0" smtClean="0"/>
          </a:p>
          <a:p>
            <a:pPr>
              <a:lnSpc>
                <a:spcPct val="80000"/>
              </a:lnSpc>
              <a:defRPr/>
            </a:pPr>
            <a:endParaRPr lang="fr-FR" sz="2000" dirty="0" smtClean="0"/>
          </a:p>
          <a:p>
            <a:pPr>
              <a:lnSpc>
                <a:spcPct val="80000"/>
              </a:lnSpc>
              <a:defRPr/>
            </a:pPr>
            <a:endParaRPr lang="fr-FR" sz="2000" dirty="0" smtClean="0"/>
          </a:p>
        </p:txBody>
      </p:sp>
      <p:pic>
        <p:nvPicPr>
          <p:cNvPr id="1026" name="Picture 2"/>
          <p:cNvPicPr>
            <a:picLocks noChangeAspect="1" noChangeArrowheads="1"/>
          </p:cNvPicPr>
          <p:nvPr/>
        </p:nvPicPr>
        <p:blipFill>
          <a:blip r:embed="rId3"/>
          <a:srcRect/>
          <a:stretch>
            <a:fillRect/>
          </a:stretch>
        </p:blipFill>
        <p:spPr bwMode="auto">
          <a:xfrm>
            <a:off x="285720" y="3071810"/>
            <a:ext cx="866775" cy="8763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609976" y="2852743"/>
            <a:ext cx="1104900" cy="1362075"/>
          </a:xfrm>
          <a:prstGeom prst="rect">
            <a:avLst/>
          </a:prstGeom>
          <a:noFill/>
          <a:ln w="9525">
            <a:noFill/>
            <a:miter lim="800000"/>
            <a:headEnd/>
            <a:tailEnd/>
          </a:ln>
          <a:effectLst/>
        </p:spPr>
      </p:pic>
      <p:grpSp>
        <p:nvGrpSpPr>
          <p:cNvPr id="2" name="Groupe 69"/>
          <p:cNvGrpSpPr/>
          <p:nvPr/>
        </p:nvGrpSpPr>
        <p:grpSpPr>
          <a:xfrm>
            <a:off x="1152495" y="2773916"/>
            <a:ext cx="2848001" cy="1083712"/>
            <a:chOff x="1152495" y="2773916"/>
            <a:chExt cx="2848001" cy="1083712"/>
          </a:xfrm>
        </p:grpSpPr>
        <p:grpSp>
          <p:nvGrpSpPr>
            <p:cNvPr id="3" name="Groupe 56"/>
            <p:cNvGrpSpPr/>
            <p:nvPr/>
          </p:nvGrpSpPr>
          <p:grpSpPr>
            <a:xfrm>
              <a:off x="1152495" y="3143248"/>
              <a:ext cx="2457481" cy="714380"/>
              <a:chOff x="1152495" y="3143248"/>
              <a:chExt cx="3342685" cy="714380"/>
            </a:xfrm>
          </p:grpSpPr>
          <p:cxnSp>
            <p:nvCxnSpPr>
              <p:cNvPr id="52" name="Connecteur droit avec flèche 51"/>
              <p:cNvCxnSpPr>
                <a:stCxn id="1026" idx="3"/>
                <a:endCxn id="1027" idx="1"/>
              </p:cNvCxnSpPr>
              <p:nvPr/>
            </p:nvCxnSpPr>
            <p:spPr>
              <a:xfrm>
                <a:off x="1152495" y="3509960"/>
                <a:ext cx="3342685" cy="23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819740" y="3143248"/>
                <a:ext cx="2071702" cy="7143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Certificat machine et </a:t>
                </a:r>
                <a:r>
                  <a:rPr lang="fr-FR" dirty="0" err="1" smtClean="0"/>
                  <a:t>Credentials</a:t>
                </a:r>
                <a:endParaRPr lang="fr-FR" dirty="0"/>
              </a:p>
            </p:txBody>
          </p:sp>
        </p:grpSp>
        <p:sp>
          <p:nvSpPr>
            <p:cNvPr id="56" name="ZoneTexte 55"/>
            <p:cNvSpPr txBox="1"/>
            <p:nvPr/>
          </p:nvSpPr>
          <p:spPr>
            <a:xfrm>
              <a:off x="1643042" y="2773916"/>
              <a:ext cx="2357454" cy="369332"/>
            </a:xfrm>
            <a:prstGeom prst="rect">
              <a:avLst/>
            </a:prstGeom>
            <a:noFill/>
          </p:spPr>
          <p:txBody>
            <a:bodyPr wrap="square" rtlCol="0">
              <a:spAutoFit/>
            </a:bodyPr>
            <a:lstStyle/>
            <a:p>
              <a:r>
                <a:rPr lang="fr-FR" b="1" dirty="0" smtClean="0"/>
                <a:t>1) </a:t>
              </a:r>
              <a:r>
                <a:rPr lang="fr-FR" dirty="0" smtClean="0"/>
                <a:t>Requête CLC</a:t>
              </a:r>
              <a:endParaRPr lang="fr-FR" dirty="0"/>
            </a:p>
          </p:txBody>
        </p:sp>
      </p:grpSp>
      <p:sp>
        <p:nvSpPr>
          <p:cNvPr id="58" name="ZoneTexte 57"/>
          <p:cNvSpPr txBox="1"/>
          <p:nvPr/>
        </p:nvSpPr>
        <p:spPr>
          <a:xfrm>
            <a:off x="214282" y="3929066"/>
            <a:ext cx="1143008" cy="276999"/>
          </a:xfrm>
          <a:prstGeom prst="rect">
            <a:avLst/>
          </a:prstGeom>
          <a:noFill/>
        </p:spPr>
        <p:txBody>
          <a:bodyPr wrap="square" rtlCol="0">
            <a:spAutoFit/>
          </a:bodyPr>
          <a:lstStyle/>
          <a:p>
            <a:r>
              <a:rPr lang="fr-FR" sz="1200" dirty="0" smtClean="0"/>
              <a:t>Client RMS</a:t>
            </a:r>
            <a:endParaRPr lang="fr-FR" sz="1200" dirty="0"/>
          </a:p>
        </p:txBody>
      </p:sp>
      <p:sp>
        <p:nvSpPr>
          <p:cNvPr id="59" name="ZoneTexte 58"/>
          <p:cNvSpPr txBox="1"/>
          <p:nvPr/>
        </p:nvSpPr>
        <p:spPr>
          <a:xfrm>
            <a:off x="4643438" y="2357430"/>
            <a:ext cx="4357718" cy="369332"/>
          </a:xfrm>
          <a:prstGeom prst="rect">
            <a:avLst/>
          </a:prstGeom>
          <a:noFill/>
        </p:spPr>
        <p:txBody>
          <a:bodyPr wrap="square" rtlCol="0">
            <a:spAutoFit/>
          </a:bodyPr>
          <a:lstStyle/>
          <a:p>
            <a:r>
              <a:rPr lang="fr-FR" b="1" dirty="0" smtClean="0"/>
              <a:t>2)</a:t>
            </a:r>
            <a:r>
              <a:rPr lang="fr-FR" dirty="0" smtClean="0"/>
              <a:t> Le DC vérifie les </a:t>
            </a:r>
            <a:r>
              <a:rPr lang="fr-FR" dirty="0" err="1" smtClean="0"/>
              <a:t>crédentials</a:t>
            </a:r>
            <a:r>
              <a:rPr lang="fr-FR" b="1" dirty="0" smtClean="0"/>
              <a:t> </a:t>
            </a:r>
          </a:p>
        </p:txBody>
      </p:sp>
      <p:sp>
        <p:nvSpPr>
          <p:cNvPr id="60" name="ZoneTexte 59"/>
          <p:cNvSpPr txBox="1"/>
          <p:nvPr/>
        </p:nvSpPr>
        <p:spPr>
          <a:xfrm>
            <a:off x="4643438" y="2854107"/>
            <a:ext cx="4429124" cy="646331"/>
          </a:xfrm>
          <a:prstGeom prst="rect">
            <a:avLst/>
          </a:prstGeom>
          <a:noFill/>
        </p:spPr>
        <p:txBody>
          <a:bodyPr wrap="square" rtlCol="0">
            <a:spAutoFit/>
          </a:bodyPr>
          <a:lstStyle/>
          <a:p>
            <a:r>
              <a:rPr lang="fr-FR" b="1" dirty="0" smtClean="0"/>
              <a:t>3) </a:t>
            </a:r>
            <a:r>
              <a:rPr lang="fr-FR" dirty="0" smtClean="0"/>
              <a:t>Les serveur RMS crée une paire de clés RSA 1024 différente de celle du RAC</a:t>
            </a:r>
            <a:endParaRPr lang="fr-FR" b="1" dirty="0"/>
          </a:p>
        </p:txBody>
      </p:sp>
      <p:sp>
        <p:nvSpPr>
          <p:cNvPr id="61" name="ZoneTexte 60"/>
          <p:cNvSpPr txBox="1"/>
          <p:nvPr/>
        </p:nvSpPr>
        <p:spPr>
          <a:xfrm>
            <a:off x="4643438" y="3497049"/>
            <a:ext cx="4143404" cy="646331"/>
          </a:xfrm>
          <a:prstGeom prst="rect">
            <a:avLst/>
          </a:prstGeom>
          <a:noFill/>
        </p:spPr>
        <p:txBody>
          <a:bodyPr wrap="square" rtlCol="0">
            <a:spAutoFit/>
          </a:bodyPr>
          <a:lstStyle/>
          <a:p>
            <a:r>
              <a:rPr lang="fr-FR" b="1" dirty="0" smtClean="0"/>
              <a:t>4)</a:t>
            </a:r>
            <a:r>
              <a:rPr lang="fr-FR" dirty="0" smtClean="0"/>
              <a:t> Chiffrement de la clé privée avec le RAC</a:t>
            </a:r>
          </a:p>
          <a:p>
            <a:r>
              <a:rPr lang="fr-FR" dirty="0" smtClean="0"/>
              <a:t>et placement dans le CLC</a:t>
            </a:r>
            <a:endParaRPr lang="fr-FR" dirty="0"/>
          </a:p>
        </p:txBody>
      </p:sp>
      <p:sp>
        <p:nvSpPr>
          <p:cNvPr id="62" name="ZoneTexte 61"/>
          <p:cNvSpPr txBox="1"/>
          <p:nvPr/>
        </p:nvSpPr>
        <p:spPr>
          <a:xfrm>
            <a:off x="4643438" y="4166250"/>
            <a:ext cx="4429124" cy="1477328"/>
          </a:xfrm>
          <a:prstGeom prst="rect">
            <a:avLst/>
          </a:prstGeom>
          <a:noFill/>
        </p:spPr>
        <p:txBody>
          <a:bodyPr wrap="square" rtlCol="0">
            <a:spAutoFit/>
          </a:bodyPr>
          <a:lstStyle/>
          <a:p>
            <a:r>
              <a:rPr lang="fr-FR" b="1" dirty="0" smtClean="0"/>
              <a:t>5)</a:t>
            </a:r>
            <a:r>
              <a:rPr lang="fr-FR" dirty="0" smtClean="0"/>
              <a:t> Placement dans le CLC de :</a:t>
            </a:r>
          </a:p>
          <a:p>
            <a:pPr lvl="1">
              <a:buFont typeface="Arial" pitchFamily="34" charset="0"/>
              <a:buChar char="•"/>
            </a:pPr>
            <a:r>
              <a:rPr lang="fr-FR" dirty="0" smtClean="0"/>
              <a:t>La clé publique </a:t>
            </a:r>
          </a:p>
          <a:p>
            <a:pPr lvl="1">
              <a:buFont typeface="Arial" pitchFamily="34" charset="0"/>
              <a:buChar char="•"/>
            </a:pPr>
            <a:r>
              <a:rPr lang="fr-FR" dirty="0" smtClean="0"/>
              <a:t>La clé publique du serveur RMS</a:t>
            </a:r>
          </a:p>
          <a:p>
            <a:pPr lvl="1">
              <a:buFont typeface="Arial" pitchFamily="34" charset="0"/>
              <a:buChar char="•"/>
            </a:pPr>
            <a:r>
              <a:rPr lang="fr-FR" dirty="0" smtClean="0"/>
              <a:t>L’URL du serveur RMS</a:t>
            </a:r>
          </a:p>
          <a:p>
            <a:endParaRPr lang="fr-FR" dirty="0"/>
          </a:p>
        </p:txBody>
      </p:sp>
      <p:sp>
        <p:nvSpPr>
          <p:cNvPr id="63" name="ZoneTexte 62"/>
          <p:cNvSpPr txBox="1"/>
          <p:nvPr/>
        </p:nvSpPr>
        <p:spPr>
          <a:xfrm>
            <a:off x="4643438" y="5425875"/>
            <a:ext cx="4143404" cy="646331"/>
          </a:xfrm>
          <a:prstGeom prst="rect">
            <a:avLst/>
          </a:prstGeom>
          <a:noFill/>
        </p:spPr>
        <p:txBody>
          <a:bodyPr wrap="square" rtlCol="0">
            <a:spAutoFit/>
          </a:bodyPr>
          <a:lstStyle/>
          <a:p>
            <a:pPr marL="0" lvl="2"/>
            <a:r>
              <a:rPr lang="fr-FR" b="1" dirty="0" smtClean="0"/>
              <a:t>6)</a:t>
            </a:r>
            <a:r>
              <a:rPr lang="fr-FR" dirty="0" smtClean="0"/>
              <a:t> Signature de la CLC en tant que clé de </a:t>
            </a:r>
            <a:r>
              <a:rPr lang="en-US" i="1" dirty="0" smtClean="0"/>
              <a:t>Licensing</a:t>
            </a:r>
            <a:r>
              <a:rPr lang="fr-FR" dirty="0" smtClean="0"/>
              <a:t> subordonnée</a:t>
            </a:r>
          </a:p>
        </p:txBody>
      </p:sp>
      <p:grpSp>
        <p:nvGrpSpPr>
          <p:cNvPr id="4" name="Groupe 68"/>
          <p:cNvGrpSpPr/>
          <p:nvPr/>
        </p:nvGrpSpPr>
        <p:grpSpPr>
          <a:xfrm>
            <a:off x="785786" y="4206065"/>
            <a:ext cx="3376640" cy="1021027"/>
            <a:chOff x="785786" y="4206065"/>
            <a:chExt cx="3376640" cy="1021027"/>
          </a:xfrm>
        </p:grpSpPr>
        <p:cxnSp>
          <p:nvCxnSpPr>
            <p:cNvPr id="65" name="Connecteur en arc 64"/>
            <p:cNvCxnSpPr>
              <a:stCxn id="1027" idx="2"/>
              <a:endCxn id="58" idx="2"/>
            </p:cNvCxnSpPr>
            <p:nvPr/>
          </p:nvCxnSpPr>
          <p:spPr>
            <a:xfrm rot="5400000" flipH="1">
              <a:off x="2469729" y="2522122"/>
              <a:ext cx="8753" cy="3376640"/>
            </a:xfrm>
            <a:prstGeom prst="curvedConnector3">
              <a:avLst>
                <a:gd name="adj1" fmla="val -2611676"/>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 name="Groupe 67"/>
            <p:cNvGrpSpPr/>
            <p:nvPr/>
          </p:nvGrpSpPr>
          <p:grpSpPr>
            <a:xfrm>
              <a:off x="1643042" y="4214818"/>
              <a:ext cx="1857388" cy="1012274"/>
              <a:chOff x="1643042" y="4214818"/>
              <a:chExt cx="1857388" cy="1012274"/>
            </a:xfrm>
          </p:grpSpPr>
          <p:sp>
            <p:nvSpPr>
              <p:cNvPr id="66" name="Rectangle 65"/>
              <p:cNvSpPr/>
              <p:nvPr/>
            </p:nvSpPr>
            <p:spPr>
              <a:xfrm>
                <a:off x="1785918" y="4214818"/>
                <a:ext cx="1357322" cy="5000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CLC</a:t>
                </a:r>
                <a:endParaRPr lang="fr-FR" dirty="0"/>
              </a:p>
            </p:txBody>
          </p:sp>
          <p:sp>
            <p:nvSpPr>
              <p:cNvPr id="67" name="ZoneTexte 66"/>
              <p:cNvSpPr txBox="1"/>
              <p:nvPr/>
            </p:nvSpPr>
            <p:spPr>
              <a:xfrm>
                <a:off x="1643042" y="4857760"/>
                <a:ext cx="1857388" cy="369332"/>
              </a:xfrm>
              <a:prstGeom prst="rect">
                <a:avLst/>
              </a:prstGeom>
              <a:noFill/>
            </p:spPr>
            <p:txBody>
              <a:bodyPr wrap="square" rtlCol="0">
                <a:spAutoFit/>
              </a:bodyPr>
              <a:lstStyle/>
              <a:p>
                <a:r>
                  <a:rPr lang="fr-FR" b="1" dirty="0" smtClean="0"/>
                  <a:t>7) </a:t>
                </a:r>
                <a:r>
                  <a:rPr lang="fr-FR" dirty="0" smtClean="0"/>
                  <a:t>Envoi du CLC</a:t>
                </a:r>
                <a:endParaRPr lang="fr-F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Publication de l’information</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24</a:t>
            </a:fld>
            <a:endParaRPr lang="fr-FR" sz="1400" b="1" dirty="0">
              <a:solidFill>
                <a:schemeClr val="bg1"/>
              </a:solidFill>
              <a:latin typeface="Times New Roman" pitchFamily="18" charset="0"/>
              <a:cs typeface="Times New Roman" pitchFamily="18" charset="0"/>
            </a:endParaRPr>
          </a:p>
        </p:txBody>
      </p:sp>
      <p:sp>
        <p:nvSpPr>
          <p:cNvPr id="47" name="ZoneTexte 46"/>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49" name="ZoneTexte 48"/>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Principes de fonctionnement</a:t>
            </a:r>
          </a:p>
          <a:p>
            <a:r>
              <a:rPr lang="fr-FR" sz="1200" b="1" dirty="0" smtClean="0">
                <a:solidFill>
                  <a:schemeClr val="bg1"/>
                </a:solidFill>
                <a:latin typeface="Times New Roman" pitchFamily="18" charset="0"/>
                <a:cs typeface="Times New Roman" pitchFamily="18" charset="0"/>
              </a:rPr>
              <a:t>Publication de l’information</a:t>
            </a:r>
          </a:p>
          <a:p>
            <a:r>
              <a:rPr lang="fr-FR" sz="1200" dirty="0" smtClean="0">
                <a:solidFill>
                  <a:schemeClr val="bg1">
                    <a:lumMod val="75000"/>
                  </a:schemeClr>
                </a:solidFill>
                <a:latin typeface="Times New Roman" pitchFamily="18" charset="0"/>
                <a:cs typeface="Times New Roman" pitchFamily="18" charset="0"/>
              </a:rPr>
              <a:t>Consommation de l’information</a:t>
            </a:r>
          </a:p>
          <a:p>
            <a:r>
              <a:rPr lang="fr-FR" sz="1200" dirty="0" smtClean="0">
                <a:solidFill>
                  <a:schemeClr val="bg1">
                    <a:lumMod val="75000"/>
                  </a:schemeClr>
                </a:solidFill>
                <a:latin typeface="Times New Roman" pitchFamily="18" charset="0"/>
                <a:cs typeface="Times New Roman" pitchFamily="18" charset="0"/>
              </a:rPr>
              <a:t>Résumé</a:t>
            </a:r>
          </a:p>
        </p:txBody>
      </p:sp>
      <p:sp>
        <p:nvSpPr>
          <p:cNvPr id="45" name="Rectangle 44"/>
          <p:cNvSpPr/>
          <p:nvPr/>
        </p:nvSpPr>
        <p:spPr>
          <a:xfrm>
            <a:off x="857224" y="1857364"/>
            <a:ext cx="8001056" cy="1323439"/>
          </a:xfrm>
          <a:prstGeom prst="rect">
            <a:avLst/>
          </a:prstGeom>
        </p:spPr>
        <p:txBody>
          <a:bodyPr wrap="square">
            <a:spAutoFit/>
          </a:bodyPr>
          <a:lstStyle/>
          <a:p>
            <a:pPr>
              <a:lnSpc>
                <a:spcPct val="80000"/>
              </a:lnSpc>
              <a:defRPr/>
            </a:pPr>
            <a:r>
              <a:rPr lang="fr-FR" sz="2000" b="1" dirty="0" smtClean="0"/>
              <a:t>Étape </a:t>
            </a:r>
            <a:r>
              <a:rPr lang="en-US" sz="2000" b="1" dirty="0" smtClean="0"/>
              <a:t>4 </a:t>
            </a:r>
            <a:r>
              <a:rPr lang="en-US" sz="2000" dirty="0" smtClean="0"/>
              <a:t>– </a:t>
            </a:r>
            <a:r>
              <a:rPr lang="fr-FR" sz="2000" dirty="0" smtClean="0"/>
              <a:t>Publication du contenu</a:t>
            </a:r>
          </a:p>
          <a:p>
            <a:pPr>
              <a:lnSpc>
                <a:spcPct val="80000"/>
              </a:lnSpc>
              <a:defRPr/>
            </a:pPr>
            <a:endParaRPr lang="fr-FR" sz="2000" dirty="0" smtClean="0"/>
          </a:p>
          <a:p>
            <a:pPr>
              <a:lnSpc>
                <a:spcPct val="80000"/>
              </a:lnSpc>
              <a:defRPr/>
            </a:pPr>
            <a:endParaRPr lang="fr-FR" sz="2000" dirty="0" smtClean="0"/>
          </a:p>
          <a:p>
            <a:pPr>
              <a:lnSpc>
                <a:spcPct val="80000"/>
              </a:lnSpc>
              <a:defRPr/>
            </a:pPr>
            <a:endParaRPr lang="fr-FR" sz="2000" dirty="0" smtClean="0"/>
          </a:p>
          <a:p>
            <a:pPr>
              <a:lnSpc>
                <a:spcPct val="80000"/>
              </a:lnSpc>
              <a:defRPr/>
            </a:pPr>
            <a:endParaRPr lang="fr-FR" sz="2000" dirty="0" smtClean="0"/>
          </a:p>
        </p:txBody>
      </p:sp>
      <p:pic>
        <p:nvPicPr>
          <p:cNvPr id="31" name="Picture 2"/>
          <p:cNvPicPr>
            <a:picLocks noChangeAspect="1" noChangeArrowheads="1"/>
          </p:cNvPicPr>
          <p:nvPr/>
        </p:nvPicPr>
        <p:blipFill>
          <a:blip r:embed="rId3"/>
          <a:srcRect/>
          <a:stretch>
            <a:fillRect/>
          </a:stretch>
        </p:blipFill>
        <p:spPr bwMode="auto">
          <a:xfrm>
            <a:off x="2847969" y="3071810"/>
            <a:ext cx="866775" cy="876300"/>
          </a:xfrm>
          <a:prstGeom prst="rect">
            <a:avLst/>
          </a:prstGeom>
          <a:noFill/>
          <a:ln w="9525">
            <a:noFill/>
            <a:miter lim="800000"/>
            <a:headEnd/>
            <a:tailEnd/>
          </a:ln>
          <a:effectLst/>
        </p:spPr>
      </p:pic>
      <p:pic>
        <p:nvPicPr>
          <p:cNvPr id="32" name="Picture 3"/>
          <p:cNvPicPr>
            <a:picLocks noChangeAspect="1" noChangeArrowheads="1"/>
          </p:cNvPicPr>
          <p:nvPr/>
        </p:nvPicPr>
        <p:blipFill>
          <a:blip r:embed="rId4"/>
          <a:srcRect/>
          <a:stretch>
            <a:fillRect/>
          </a:stretch>
        </p:blipFill>
        <p:spPr bwMode="auto">
          <a:xfrm>
            <a:off x="5753116" y="2852743"/>
            <a:ext cx="1104900" cy="1362075"/>
          </a:xfrm>
          <a:prstGeom prst="rect">
            <a:avLst/>
          </a:prstGeom>
          <a:noFill/>
          <a:ln w="9525">
            <a:noFill/>
            <a:miter lim="800000"/>
            <a:headEnd/>
            <a:tailEnd/>
          </a:ln>
          <a:effectLst/>
        </p:spPr>
      </p:pic>
      <p:grpSp>
        <p:nvGrpSpPr>
          <p:cNvPr id="33" name="Groupe 69"/>
          <p:cNvGrpSpPr/>
          <p:nvPr/>
        </p:nvGrpSpPr>
        <p:grpSpPr>
          <a:xfrm>
            <a:off x="3643306" y="2357430"/>
            <a:ext cx="2643206" cy="1500198"/>
            <a:chOff x="1928794" y="2357430"/>
            <a:chExt cx="2643206" cy="1500198"/>
          </a:xfrm>
        </p:grpSpPr>
        <p:grpSp>
          <p:nvGrpSpPr>
            <p:cNvPr id="34" name="Groupe 56"/>
            <p:cNvGrpSpPr/>
            <p:nvPr/>
          </p:nvGrpSpPr>
          <p:grpSpPr>
            <a:xfrm>
              <a:off x="2071670" y="3143248"/>
              <a:ext cx="2038372" cy="714380"/>
              <a:chOff x="2402767" y="3143248"/>
              <a:chExt cx="2772608" cy="714380"/>
            </a:xfrm>
          </p:grpSpPr>
          <p:cxnSp>
            <p:nvCxnSpPr>
              <p:cNvPr id="36" name="Connecteur droit avec flèche 35"/>
              <p:cNvCxnSpPr>
                <a:stCxn id="31" idx="3"/>
                <a:endCxn id="32" idx="1"/>
              </p:cNvCxnSpPr>
              <p:nvPr/>
            </p:nvCxnSpPr>
            <p:spPr>
              <a:xfrm>
                <a:off x="2402767" y="3509960"/>
                <a:ext cx="2772608" cy="23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663158" y="3143248"/>
                <a:ext cx="2071703" cy="7143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Licence non signée</a:t>
                </a:r>
                <a:endParaRPr lang="fr-FR" dirty="0"/>
              </a:p>
            </p:txBody>
          </p:sp>
        </p:grpSp>
        <p:sp>
          <p:nvSpPr>
            <p:cNvPr id="35" name="ZoneTexte 34"/>
            <p:cNvSpPr txBox="1"/>
            <p:nvPr/>
          </p:nvSpPr>
          <p:spPr>
            <a:xfrm>
              <a:off x="1928794" y="2357430"/>
              <a:ext cx="2643206" cy="646331"/>
            </a:xfrm>
            <a:prstGeom prst="rect">
              <a:avLst/>
            </a:prstGeom>
            <a:noFill/>
          </p:spPr>
          <p:txBody>
            <a:bodyPr wrap="square" rtlCol="0">
              <a:spAutoFit/>
            </a:bodyPr>
            <a:lstStyle/>
            <a:p>
              <a:r>
                <a:rPr lang="fr-FR" b="1" dirty="0" smtClean="0"/>
                <a:t>4) </a:t>
              </a:r>
              <a:r>
                <a:rPr lang="fr-FR" dirty="0" smtClean="0"/>
                <a:t>Envoi de la licence de publication non signée</a:t>
              </a:r>
              <a:endParaRPr lang="fr-FR" dirty="0"/>
            </a:p>
          </p:txBody>
        </p:sp>
      </p:grpSp>
      <p:sp>
        <p:nvSpPr>
          <p:cNvPr id="38" name="ZoneTexte 37"/>
          <p:cNvSpPr txBox="1"/>
          <p:nvPr/>
        </p:nvSpPr>
        <p:spPr>
          <a:xfrm>
            <a:off x="357190" y="2500307"/>
            <a:ext cx="2500330" cy="1200329"/>
          </a:xfrm>
          <a:prstGeom prst="rect">
            <a:avLst/>
          </a:prstGeom>
          <a:noFill/>
        </p:spPr>
        <p:txBody>
          <a:bodyPr wrap="square" rtlCol="0">
            <a:spAutoFit/>
          </a:bodyPr>
          <a:lstStyle/>
          <a:p>
            <a:pPr marL="0" lvl="1"/>
            <a:r>
              <a:rPr lang="fr-FR" b="1" dirty="0" smtClean="0"/>
              <a:t>1)</a:t>
            </a:r>
            <a:r>
              <a:rPr lang="fr-FR" dirty="0" smtClean="0"/>
              <a:t> Génération d’une clé de contenu symétrique (AES 128-bit)</a:t>
            </a:r>
          </a:p>
          <a:p>
            <a:endParaRPr lang="fr-FR" b="1" dirty="0" smtClean="0"/>
          </a:p>
        </p:txBody>
      </p:sp>
      <p:sp>
        <p:nvSpPr>
          <p:cNvPr id="39" name="ZoneTexte 38"/>
          <p:cNvSpPr txBox="1"/>
          <p:nvPr/>
        </p:nvSpPr>
        <p:spPr>
          <a:xfrm>
            <a:off x="6858016" y="3143248"/>
            <a:ext cx="2428892" cy="369332"/>
          </a:xfrm>
          <a:prstGeom prst="rect">
            <a:avLst/>
          </a:prstGeom>
          <a:noFill/>
        </p:spPr>
        <p:txBody>
          <a:bodyPr wrap="square" rtlCol="0">
            <a:spAutoFit/>
          </a:bodyPr>
          <a:lstStyle/>
          <a:p>
            <a:r>
              <a:rPr lang="fr-FR" b="1" dirty="0" smtClean="0"/>
              <a:t>5)</a:t>
            </a:r>
            <a:r>
              <a:rPr lang="fr-FR" dirty="0" smtClean="0"/>
              <a:t> Ajoute son URL</a:t>
            </a:r>
            <a:endParaRPr lang="fr-FR" dirty="0"/>
          </a:p>
        </p:txBody>
      </p:sp>
      <p:sp>
        <p:nvSpPr>
          <p:cNvPr id="40" name="ZoneTexte 39"/>
          <p:cNvSpPr txBox="1"/>
          <p:nvPr/>
        </p:nvSpPr>
        <p:spPr>
          <a:xfrm>
            <a:off x="6858016" y="3786190"/>
            <a:ext cx="2286016" cy="646331"/>
          </a:xfrm>
          <a:prstGeom prst="rect">
            <a:avLst/>
          </a:prstGeom>
          <a:noFill/>
        </p:spPr>
        <p:txBody>
          <a:bodyPr wrap="square" rtlCol="0">
            <a:spAutoFit/>
          </a:bodyPr>
          <a:lstStyle/>
          <a:p>
            <a:pPr marL="0" lvl="2"/>
            <a:r>
              <a:rPr lang="fr-FR" b="1" dirty="0" smtClean="0"/>
              <a:t>6)</a:t>
            </a:r>
            <a:r>
              <a:rPr lang="fr-FR" dirty="0" smtClean="0"/>
              <a:t> Signe la licence avec sa clé privée</a:t>
            </a:r>
          </a:p>
        </p:txBody>
      </p:sp>
      <p:grpSp>
        <p:nvGrpSpPr>
          <p:cNvPr id="41" name="Groupe 68"/>
          <p:cNvGrpSpPr/>
          <p:nvPr/>
        </p:nvGrpSpPr>
        <p:grpSpPr>
          <a:xfrm>
            <a:off x="3352795" y="3948111"/>
            <a:ext cx="3024209" cy="1493295"/>
            <a:chOff x="2995605" y="4010796"/>
            <a:chExt cx="3024209" cy="1493295"/>
          </a:xfrm>
        </p:grpSpPr>
        <p:cxnSp>
          <p:nvCxnSpPr>
            <p:cNvPr id="42" name="Connecteur en arc 41"/>
            <p:cNvCxnSpPr>
              <a:stCxn id="32" idx="2"/>
              <a:endCxn id="31" idx="2"/>
            </p:cNvCxnSpPr>
            <p:nvPr/>
          </p:nvCxnSpPr>
          <p:spPr>
            <a:xfrm rot="5400000" flipH="1">
              <a:off x="4374356" y="2632045"/>
              <a:ext cx="266708" cy="3024209"/>
            </a:xfrm>
            <a:prstGeom prst="curvedConnector3">
              <a:avLst>
                <a:gd name="adj1" fmla="val -8571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3" name="Groupe 67"/>
            <p:cNvGrpSpPr/>
            <p:nvPr/>
          </p:nvGrpSpPr>
          <p:grpSpPr>
            <a:xfrm>
              <a:off x="3500430" y="4214817"/>
              <a:ext cx="1857388" cy="1289274"/>
              <a:chOff x="3500430" y="4214817"/>
              <a:chExt cx="1857388" cy="1289274"/>
            </a:xfrm>
          </p:grpSpPr>
          <p:sp>
            <p:nvSpPr>
              <p:cNvPr id="44" name="Rectangle 43"/>
              <p:cNvSpPr/>
              <p:nvPr/>
            </p:nvSpPr>
            <p:spPr>
              <a:xfrm>
                <a:off x="3643306" y="4214817"/>
                <a:ext cx="1500198" cy="5627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Licence signée</a:t>
                </a:r>
                <a:endParaRPr lang="fr-FR" dirty="0"/>
              </a:p>
            </p:txBody>
          </p:sp>
          <p:sp>
            <p:nvSpPr>
              <p:cNvPr id="46" name="ZoneTexte 45"/>
              <p:cNvSpPr txBox="1"/>
              <p:nvPr/>
            </p:nvSpPr>
            <p:spPr>
              <a:xfrm>
                <a:off x="3500430" y="4857760"/>
                <a:ext cx="1857388" cy="646331"/>
              </a:xfrm>
              <a:prstGeom prst="rect">
                <a:avLst/>
              </a:prstGeom>
              <a:noFill/>
            </p:spPr>
            <p:txBody>
              <a:bodyPr wrap="square" rtlCol="0">
                <a:spAutoFit/>
              </a:bodyPr>
              <a:lstStyle/>
              <a:p>
                <a:r>
                  <a:rPr lang="fr-FR" b="1" dirty="0" smtClean="0"/>
                  <a:t>7) </a:t>
                </a:r>
                <a:r>
                  <a:rPr lang="fr-FR" dirty="0" smtClean="0"/>
                  <a:t>Envoi de la licence signée</a:t>
                </a:r>
                <a:endParaRPr lang="fr-FR" dirty="0"/>
              </a:p>
            </p:txBody>
          </p:sp>
        </p:grpSp>
      </p:grpSp>
      <p:sp>
        <p:nvSpPr>
          <p:cNvPr id="50" name="ZoneTexte 49"/>
          <p:cNvSpPr txBox="1"/>
          <p:nvPr/>
        </p:nvSpPr>
        <p:spPr>
          <a:xfrm>
            <a:off x="357190" y="3500439"/>
            <a:ext cx="2500330" cy="646331"/>
          </a:xfrm>
          <a:prstGeom prst="rect">
            <a:avLst/>
          </a:prstGeom>
          <a:noFill/>
        </p:spPr>
        <p:txBody>
          <a:bodyPr wrap="square" rtlCol="0">
            <a:spAutoFit/>
          </a:bodyPr>
          <a:lstStyle/>
          <a:p>
            <a:pPr marL="0" lvl="1"/>
            <a:r>
              <a:rPr lang="fr-FR" b="1" dirty="0" smtClean="0"/>
              <a:t>2)</a:t>
            </a:r>
            <a:r>
              <a:rPr lang="fr-FR" dirty="0" smtClean="0"/>
              <a:t> Chiffrement du contenu</a:t>
            </a:r>
            <a:endParaRPr lang="fr-FR" b="1" dirty="0" smtClean="0"/>
          </a:p>
        </p:txBody>
      </p:sp>
      <p:sp>
        <p:nvSpPr>
          <p:cNvPr id="54" name="ZoneTexte 53"/>
          <p:cNvSpPr txBox="1"/>
          <p:nvPr/>
        </p:nvSpPr>
        <p:spPr>
          <a:xfrm>
            <a:off x="357190" y="4272677"/>
            <a:ext cx="2928926" cy="2585323"/>
          </a:xfrm>
          <a:prstGeom prst="rect">
            <a:avLst/>
          </a:prstGeom>
          <a:noFill/>
        </p:spPr>
        <p:txBody>
          <a:bodyPr wrap="square" rtlCol="0">
            <a:spAutoFit/>
          </a:bodyPr>
          <a:lstStyle/>
          <a:p>
            <a:pPr marL="0" lvl="1"/>
            <a:r>
              <a:rPr lang="fr-FR" b="1" dirty="0" smtClean="0"/>
              <a:t>3)</a:t>
            </a:r>
            <a:r>
              <a:rPr lang="fr-FR" dirty="0" smtClean="0"/>
              <a:t> Préparation d’une Licence de Publication non signée :</a:t>
            </a:r>
          </a:p>
          <a:p>
            <a:pPr>
              <a:buFont typeface="Arial" pitchFamily="34" charset="0"/>
              <a:buChar char="•"/>
              <a:defRPr/>
            </a:pPr>
            <a:r>
              <a:rPr lang="fr-FR" dirty="0" smtClean="0"/>
              <a:t>Acquisition du SLC</a:t>
            </a:r>
          </a:p>
          <a:p>
            <a:pPr>
              <a:buFont typeface="Arial" pitchFamily="34" charset="0"/>
              <a:buChar char="•"/>
              <a:defRPr/>
            </a:pPr>
            <a:r>
              <a:rPr lang="fr-FR" dirty="0" smtClean="0"/>
              <a:t>Chiffrement des droits avec la clé de contenu</a:t>
            </a:r>
          </a:p>
          <a:p>
            <a:pPr>
              <a:buFont typeface="Arial" pitchFamily="34" charset="0"/>
              <a:buChar char="•"/>
              <a:defRPr/>
            </a:pPr>
            <a:r>
              <a:rPr lang="fr-FR" dirty="0" smtClean="0"/>
              <a:t>Chiffrement de la clé de contenu avec le SLC</a:t>
            </a:r>
          </a:p>
          <a:p>
            <a:pPr marL="0" lvl="1"/>
            <a:endParaRPr lang="fr-FR" dirty="0" smtClean="0"/>
          </a:p>
          <a:p>
            <a:pPr marL="0" lvl="1"/>
            <a:endParaRPr lang="fr-FR" b="1" dirty="0" smtClean="0"/>
          </a:p>
        </p:txBody>
      </p:sp>
      <p:sp>
        <p:nvSpPr>
          <p:cNvPr id="55" name="ZoneTexte 54"/>
          <p:cNvSpPr txBox="1"/>
          <p:nvPr/>
        </p:nvSpPr>
        <p:spPr>
          <a:xfrm>
            <a:off x="3286116" y="5643578"/>
            <a:ext cx="2786082" cy="369332"/>
          </a:xfrm>
          <a:prstGeom prst="rect">
            <a:avLst/>
          </a:prstGeom>
          <a:noFill/>
        </p:spPr>
        <p:txBody>
          <a:bodyPr wrap="square" rtlCol="0">
            <a:spAutoFit/>
          </a:bodyPr>
          <a:lstStyle/>
          <a:p>
            <a:endParaRPr lang="fr-FR" dirty="0"/>
          </a:p>
        </p:txBody>
      </p:sp>
      <p:sp>
        <p:nvSpPr>
          <p:cNvPr id="57" name="ZoneTexte 56"/>
          <p:cNvSpPr txBox="1"/>
          <p:nvPr/>
        </p:nvSpPr>
        <p:spPr>
          <a:xfrm>
            <a:off x="3143240" y="5572140"/>
            <a:ext cx="4500594" cy="1200329"/>
          </a:xfrm>
          <a:prstGeom prst="rect">
            <a:avLst/>
          </a:prstGeom>
          <a:noFill/>
        </p:spPr>
        <p:txBody>
          <a:bodyPr wrap="square" rtlCol="0">
            <a:spAutoFit/>
          </a:bodyPr>
          <a:lstStyle/>
          <a:p>
            <a:pPr marL="0" lvl="1"/>
            <a:r>
              <a:rPr lang="fr-FR" b="1" dirty="0" smtClean="0"/>
              <a:t>8)</a:t>
            </a:r>
            <a:r>
              <a:rPr lang="fr-FR" dirty="0" smtClean="0"/>
              <a:t> Ajout par le client de la Licence de Publication au document</a:t>
            </a:r>
          </a:p>
          <a:p>
            <a:pPr marL="0" lvl="1"/>
            <a:endParaRPr lang="fr-FR" dirty="0" smtClean="0"/>
          </a:p>
          <a:p>
            <a:pPr marL="0" lvl="1"/>
            <a:endParaRPr lang="fr-FR"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0" grpId="0"/>
      <p:bldP spid="54"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Consommation de l’information</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25</a:t>
            </a:fld>
            <a:endParaRPr lang="fr-FR" sz="1400" b="1" dirty="0">
              <a:solidFill>
                <a:schemeClr val="bg1"/>
              </a:solidFill>
              <a:latin typeface="Times New Roman" pitchFamily="18" charset="0"/>
              <a:cs typeface="Times New Roman" pitchFamily="18" charset="0"/>
            </a:endParaRPr>
          </a:p>
        </p:txBody>
      </p:sp>
      <p:sp>
        <p:nvSpPr>
          <p:cNvPr id="47" name="ZoneTexte 46"/>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49" name="ZoneTexte 48"/>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Principes de fonctionnement</a:t>
            </a:r>
          </a:p>
          <a:p>
            <a:r>
              <a:rPr lang="fr-FR" sz="1200" dirty="0" smtClean="0">
                <a:solidFill>
                  <a:schemeClr val="bg1">
                    <a:lumMod val="75000"/>
                  </a:schemeClr>
                </a:solidFill>
                <a:latin typeface="Times New Roman" pitchFamily="18" charset="0"/>
                <a:cs typeface="Times New Roman" pitchFamily="18" charset="0"/>
              </a:rPr>
              <a:t>Publication de l’information</a:t>
            </a:r>
          </a:p>
          <a:p>
            <a:r>
              <a:rPr lang="fr-FR" sz="1200" b="1" dirty="0" smtClean="0">
                <a:solidFill>
                  <a:schemeClr val="bg1"/>
                </a:solidFill>
                <a:latin typeface="Times New Roman" pitchFamily="18" charset="0"/>
                <a:cs typeface="Times New Roman" pitchFamily="18" charset="0"/>
              </a:rPr>
              <a:t>Consommation de l’information</a:t>
            </a:r>
          </a:p>
          <a:p>
            <a:r>
              <a:rPr lang="fr-FR" sz="1200" dirty="0" smtClean="0">
                <a:solidFill>
                  <a:schemeClr val="bg1">
                    <a:lumMod val="75000"/>
                  </a:schemeClr>
                </a:solidFill>
                <a:latin typeface="Times New Roman" pitchFamily="18" charset="0"/>
                <a:cs typeface="Times New Roman" pitchFamily="18" charset="0"/>
              </a:rPr>
              <a:t>Résumé</a:t>
            </a:r>
          </a:p>
        </p:txBody>
      </p:sp>
      <p:sp>
        <p:nvSpPr>
          <p:cNvPr id="31" name="Rectangle 3"/>
          <p:cNvSpPr txBox="1">
            <a:spLocks noChangeArrowheads="1"/>
          </p:cNvSpPr>
          <p:nvPr/>
        </p:nvSpPr>
        <p:spPr>
          <a:xfrm>
            <a:off x="184150" y="1763731"/>
            <a:ext cx="8837613" cy="2617788"/>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u="none" strike="noStrike" kern="1200" cap="none" spc="0" normalizeH="0" baseline="0" noProof="0" dirty="0" smtClean="0">
                <a:ln>
                  <a:noFill/>
                </a:ln>
                <a:effectLst/>
                <a:uLnTx/>
                <a:uFillTx/>
                <a:latin typeface="+mn-lt"/>
                <a:ea typeface="+mn-ea"/>
                <a:cs typeface="+mn-cs"/>
              </a:rPr>
              <a:t>Étape </a:t>
            </a:r>
            <a:r>
              <a:rPr kumimoji="0" lang="en-US" sz="2000" b="1" i="0" u="none" strike="noStrike" kern="1200" cap="none" spc="0" normalizeH="0" baseline="0" noProof="0" dirty="0" smtClean="0">
                <a:ln>
                  <a:noFill/>
                </a:ln>
                <a:effectLst/>
                <a:uLnTx/>
                <a:uFillTx/>
                <a:latin typeface="+mn-lt"/>
                <a:ea typeface="+mn-ea"/>
                <a:cs typeface="+mn-cs"/>
              </a:rPr>
              <a:t>1 </a:t>
            </a:r>
            <a:r>
              <a:rPr kumimoji="0" lang="en-US" sz="2000" b="0" i="0" u="none" strike="noStrike" kern="1200" cap="none" spc="0" normalizeH="0" baseline="0" noProof="0" dirty="0" smtClean="0">
                <a:ln>
                  <a:noFill/>
                </a:ln>
                <a:effectLst/>
                <a:uLnTx/>
                <a:uFillTx/>
                <a:latin typeface="+mn-lt"/>
                <a:ea typeface="+mn-ea"/>
                <a:cs typeface="+mn-cs"/>
              </a:rPr>
              <a:t>- </a:t>
            </a:r>
            <a:r>
              <a:rPr kumimoji="0" lang="fr-FR" sz="2000" b="0" i="0" u="none" strike="noStrike" kern="1200" cap="none" spc="0" normalizeH="0" baseline="0" noProof="0" dirty="0" smtClean="0">
                <a:ln>
                  <a:noFill/>
                </a:ln>
                <a:effectLst/>
                <a:uLnTx/>
                <a:uFillTx/>
                <a:latin typeface="+mn-lt"/>
                <a:ea typeface="+mn-ea"/>
                <a:cs typeface="+mn-cs"/>
              </a:rPr>
              <a:t>L’utilisateur reçoit un contenu protégé en droits et l’ouvre à l’aide d’une application « RMS-</a:t>
            </a:r>
            <a:r>
              <a:rPr kumimoji="0" lang="fr-FR" sz="2000" b="0" i="0" u="none" strike="noStrike" kern="1200" cap="none" spc="0" normalizeH="0" baseline="0" noProof="0" dirty="0" err="1" smtClean="0">
                <a:ln>
                  <a:noFill/>
                </a:ln>
                <a:effectLst/>
                <a:uLnTx/>
                <a:uFillTx/>
                <a:latin typeface="+mn-lt"/>
                <a:ea typeface="+mn-ea"/>
                <a:cs typeface="+mn-cs"/>
              </a:rPr>
              <a:t>enabled</a:t>
            </a:r>
            <a:r>
              <a:rPr kumimoji="0" lang="fr-FR" sz="2000" b="0" i="0" u="none" strike="noStrike" kern="1200" cap="none" spc="0" normalizeH="0" baseline="0" noProof="0" dirty="0" smtClean="0">
                <a:ln>
                  <a:noFill/>
                </a:ln>
                <a:effectLst/>
                <a:uLnTx/>
                <a:uFillTx/>
                <a:latin typeface="+mn-lt"/>
                <a:ea typeface="+mn-ea"/>
                <a:cs typeface="+mn-cs"/>
              </a:rPr>
              <a:t> »</a:t>
            </a:r>
            <a:endParaRPr kumimoji="0" lang="en-US" sz="20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b="0" i="0" u="none" strike="noStrike" kern="1200" cap="none" spc="0" normalizeH="0" baseline="0" noProof="0" dirty="0" smtClean="0">
                <a:ln>
                  <a:noFill/>
                </a:ln>
                <a:effectLst/>
                <a:uLnTx/>
                <a:uFillTx/>
                <a:latin typeface="+mn-lt"/>
                <a:ea typeface="+mn-ea"/>
                <a:cs typeface="+mn-cs"/>
              </a:rPr>
              <a:t>Si la machine n’est pas activée ou si l’utilisateur ne dispose pas d’un RAC, le client active alors la machine et va chercher un RAC</a:t>
            </a:r>
          </a:p>
        </p:txBody>
      </p:sp>
      <p:pic>
        <p:nvPicPr>
          <p:cNvPr id="32" name="Picture 8" descr="BlueUser"/>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2676525" y="5173681"/>
            <a:ext cx="730250" cy="762000"/>
          </a:xfrm>
          <a:prstGeom prst="rect">
            <a:avLst/>
          </a:prstGeom>
          <a:noFill/>
          <a:ln w="9525">
            <a:noFill/>
            <a:miter lim="800000"/>
            <a:headEnd/>
            <a:tailEnd/>
          </a:ln>
        </p:spPr>
      </p:pic>
      <p:sp>
        <p:nvSpPr>
          <p:cNvPr id="33" name="Line 9"/>
          <p:cNvSpPr>
            <a:spLocks noChangeShapeType="1"/>
          </p:cNvSpPr>
          <p:nvPr/>
        </p:nvSpPr>
        <p:spPr bwMode="auto">
          <a:xfrm>
            <a:off x="3435350" y="5564206"/>
            <a:ext cx="981075" cy="0"/>
          </a:xfrm>
          <a:prstGeom prst="line">
            <a:avLst/>
          </a:prstGeom>
          <a:noFill/>
          <a:ln w="19050">
            <a:solidFill>
              <a:schemeClr val="accent1"/>
            </a:solidFill>
            <a:prstDash val="dash"/>
            <a:round/>
            <a:headEnd/>
            <a:tailEnd type="triangle" w="med" len="med"/>
          </a:ln>
        </p:spPr>
        <p:txBody>
          <a:bodyPr anchor="ctr"/>
          <a:lstStyle/>
          <a:p>
            <a:endParaRPr lang="fr-FR"/>
          </a:p>
        </p:txBody>
      </p:sp>
      <p:sp>
        <p:nvSpPr>
          <p:cNvPr id="34" name="Text Box 10"/>
          <p:cNvSpPr txBox="1">
            <a:spLocks noChangeArrowheads="1"/>
          </p:cNvSpPr>
          <p:nvPr/>
        </p:nvSpPr>
        <p:spPr bwMode="auto">
          <a:xfrm>
            <a:off x="2184400" y="4413269"/>
            <a:ext cx="2616200" cy="738664"/>
          </a:xfrm>
          <a:prstGeom prst="rect">
            <a:avLst/>
          </a:prstGeom>
          <a:noFill/>
          <a:ln w="9525">
            <a:noFill/>
            <a:miter lim="800000"/>
            <a:headEnd/>
            <a:tailEnd/>
          </a:ln>
        </p:spPr>
        <p:txBody>
          <a:bodyPr>
            <a:spAutoFit/>
          </a:bodyPr>
          <a:lstStyle/>
          <a:p>
            <a:r>
              <a:rPr lang="fr-FR" sz="1400" b="0" dirty="0">
                <a:solidFill>
                  <a:schemeClr val="tx2"/>
                </a:solidFill>
                <a:latin typeface="Segoe" pitchFamily="34" charset="0"/>
                <a:cs typeface="Arial" charset="0"/>
              </a:rPr>
              <a:t>L’utilisateur reçoit un contenu protégé et l’ouvre avec une application « RMS-</a:t>
            </a:r>
            <a:r>
              <a:rPr lang="fr-FR" sz="1400" b="0" dirty="0" err="1">
                <a:solidFill>
                  <a:schemeClr val="tx2"/>
                </a:solidFill>
                <a:latin typeface="Segoe" pitchFamily="34" charset="0"/>
                <a:cs typeface="Arial" charset="0"/>
              </a:rPr>
              <a:t>enabled</a:t>
            </a:r>
            <a:r>
              <a:rPr lang="fr-FR" sz="1400" b="0" dirty="0">
                <a:solidFill>
                  <a:schemeClr val="tx2"/>
                </a:solidFill>
                <a:latin typeface="Segoe" pitchFamily="34" charset="0"/>
                <a:cs typeface="Arial" charset="0"/>
              </a:rPr>
              <a:t> »</a:t>
            </a:r>
            <a:endParaRPr lang="fr-FR" sz="1400" b="0" noProof="1">
              <a:solidFill>
                <a:schemeClr val="tx2"/>
              </a:solidFill>
              <a:latin typeface="Segoe" pitchFamily="34" charset="0"/>
              <a:cs typeface="Arial" charset="0"/>
            </a:endParaRPr>
          </a:p>
        </p:txBody>
      </p:sp>
      <p:sp>
        <p:nvSpPr>
          <p:cNvPr id="35" name="Line 11"/>
          <p:cNvSpPr>
            <a:spLocks noChangeShapeType="1"/>
          </p:cNvSpPr>
          <p:nvPr/>
        </p:nvSpPr>
        <p:spPr bwMode="auto">
          <a:xfrm>
            <a:off x="4889500" y="4513281"/>
            <a:ext cx="0" cy="504825"/>
          </a:xfrm>
          <a:prstGeom prst="line">
            <a:avLst/>
          </a:prstGeom>
          <a:noFill/>
          <a:ln w="19050">
            <a:solidFill>
              <a:schemeClr val="accent1"/>
            </a:solidFill>
            <a:prstDash val="dash"/>
            <a:round/>
            <a:headEnd/>
            <a:tailEnd type="triangle" w="med" len="med"/>
          </a:ln>
        </p:spPr>
        <p:txBody>
          <a:bodyPr anchor="ctr"/>
          <a:lstStyle/>
          <a:p>
            <a:endParaRPr lang="fr-FR"/>
          </a:p>
        </p:txBody>
      </p:sp>
      <p:sp>
        <p:nvSpPr>
          <p:cNvPr id="36" name="AutoShape 13"/>
          <p:cNvSpPr>
            <a:spLocks noChangeArrowheads="1"/>
          </p:cNvSpPr>
          <p:nvPr/>
        </p:nvSpPr>
        <p:spPr bwMode="auto">
          <a:xfrm>
            <a:off x="4692650" y="3554431"/>
            <a:ext cx="735013" cy="458788"/>
          </a:xfrm>
          <a:prstGeom prst="roundRect">
            <a:avLst>
              <a:gd name="adj" fmla="val 4764"/>
            </a:avLst>
          </a:prstGeom>
          <a:gradFill rotWithShape="1">
            <a:gsLst>
              <a:gs pos="0">
                <a:srgbClr val="D5D69C"/>
              </a:gs>
              <a:gs pos="100000">
                <a:srgbClr val="EEEFD7"/>
              </a:gs>
            </a:gsLst>
            <a:lin ang="2700000" scaled="1"/>
          </a:gradFill>
          <a:ln w="9525" algn="ctr">
            <a:solidFill>
              <a:srgbClr val="4D4D4D"/>
            </a:solidFill>
            <a:round/>
            <a:headEnd/>
            <a:tailEnd/>
          </a:ln>
        </p:spPr>
        <p:txBody>
          <a:bodyPr anchor="ctr"/>
          <a:lstStyle/>
          <a:p>
            <a:pPr algn="ctr" eaLnBrk="0" hangingPunct="0"/>
            <a:endParaRPr lang="fr-FR">
              <a:latin typeface="Segoe" pitchFamily="34" charset="0"/>
            </a:endParaRPr>
          </a:p>
        </p:txBody>
      </p:sp>
      <p:sp>
        <p:nvSpPr>
          <p:cNvPr id="37" name="Rectangle 17"/>
          <p:cNvSpPr>
            <a:spLocks noChangeArrowheads="1"/>
          </p:cNvSpPr>
          <p:nvPr/>
        </p:nvSpPr>
        <p:spPr bwMode="auto">
          <a:xfrm>
            <a:off x="4695825" y="4081481"/>
            <a:ext cx="1428750" cy="304800"/>
          </a:xfrm>
          <a:prstGeom prst="rect">
            <a:avLst/>
          </a:prstGeom>
          <a:gradFill rotWithShape="1">
            <a:gsLst>
              <a:gs pos="0">
                <a:srgbClr val="8DACD0">
                  <a:alpha val="0"/>
                </a:srgbClr>
              </a:gs>
              <a:gs pos="100000">
                <a:srgbClr val="DEE7F1"/>
              </a:gs>
            </a:gsLst>
            <a:lin ang="2700000" scaled="1"/>
          </a:gradFill>
          <a:ln w="9525" algn="ctr">
            <a:solidFill>
              <a:srgbClr val="4D4D4D"/>
            </a:solidFill>
            <a:miter lim="800000"/>
            <a:headEnd/>
            <a:tailEnd/>
          </a:ln>
        </p:spPr>
        <p:txBody>
          <a:bodyPr lIns="45720" tIns="0" rIns="45720"/>
          <a:lstStyle/>
          <a:p>
            <a:pPr algn="ctr" eaLnBrk="0" hangingPunct="0"/>
            <a:endParaRPr lang="fr-FR" sz="1600">
              <a:latin typeface="Segoe" pitchFamily="34" charset="0"/>
            </a:endParaRPr>
          </a:p>
        </p:txBody>
      </p:sp>
      <p:pic>
        <p:nvPicPr>
          <p:cNvPr id="38" name="Picture 25" descr="PC"/>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4410075" y="5046681"/>
            <a:ext cx="1119188"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Consommation de l’information</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26</a:t>
            </a:fld>
            <a:endParaRPr lang="fr-FR" sz="1400" b="1" dirty="0">
              <a:solidFill>
                <a:schemeClr val="bg1"/>
              </a:solidFill>
              <a:latin typeface="Times New Roman" pitchFamily="18" charset="0"/>
              <a:cs typeface="Times New Roman" pitchFamily="18" charset="0"/>
            </a:endParaRPr>
          </a:p>
        </p:txBody>
      </p:sp>
      <p:sp>
        <p:nvSpPr>
          <p:cNvPr id="47" name="ZoneTexte 46"/>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49" name="ZoneTexte 48"/>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Principes de fonctionnement</a:t>
            </a:r>
          </a:p>
          <a:p>
            <a:r>
              <a:rPr lang="fr-FR" sz="1200" dirty="0" smtClean="0">
                <a:solidFill>
                  <a:schemeClr val="bg1">
                    <a:lumMod val="75000"/>
                  </a:schemeClr>
                </a:solidFill>
                <a:latin typeface="Times New Roman" pitchFamily="18" charset="0"/>
                <a:cs typeface="Times New Roman" pitchFamily="18" charset="0"/>
              </a:rPr>
              <a:t>Publication de l’information</a:t>
            </a:r>
          </a:p>
          <a:p>
            <a:r>
              <a:rPr lang="fr-FR" sz="1200" b="1" dirty="0" smtClean="0">
                <a:solidFill>
                  <a:schemeClr val="bg1"/>
                </a:solidFill>
                <a:latin typeface="Times New Roman" pitchFamily="18" charset="0"/>
                <a:cs typeface="Times New Roman" pitchFamily="18" charset="0"/>
              </a:rPr>
              <a:t>Consommation de l’information</a:t>
            </a:r>
          </a:p>
          <a:p>
            <a:r>
              <a:rPr lang="fr-FR" sz="1200" dirty="0" smtClean="0">
                <a:solidFill>
                  <a:schemeClr val="bg1">
                    <a:lumMod val="75000"/>
                  </a:schemeClr>
                </a:solidFill>
                <a:latin typeface="Times New Roman" pitchFamily="18" charset="0"/>
                <a:cs typeface="Times New Roman" pitchFamily="18" charset="0"/>
              </a:rPr>
              <a:t>Résumé</a:t>
            </a:r>
          </a:p>
        </p:txBody>
      </p:sp>
      <p:sp>
        <p:nvSpPr>
          <p:cNvPr id="20" name="Rectangle 3"/>
          <p:cNvSpPr txBox="1">
            <a:spLocks noChangeArrowheads="1"/>
          </p:cNvSpPr>
          <p:nvPr/>
        </p:nvSpPr>
        <p:spPr>
          <a:xfrm>
            <a:off x="155575" y="1744681"/>
            <a:ext cx="8837613" cy="128587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u="none" strike="noStrike" kern="1200" cap="none" spc="0" normalizeH="0" baseline="0" noProof="0" dirty="0" smtClean="0">
                <a:ln>
                  <a:noFill/>
                </a:ln>
                <a:effectLst/>
                <a:uLnTx/>
                <a:uFillTx/>
                <a:latin typeface="+mn-lt"/>
                <a:ea typeface="+mn-ea"/>
                <a:cs typeface="+mn-cs"/>
              </a:rPr>
              <a:t>Étape </a:t>
            </a:r>
            <a:r>
              <a:rPr kumimoji="0" lang="en-US" sz="2000" b="1" i="0" u="none" strike="noStrike" kern="1200" cap="none" spc="0" normalizeH="0" baseline="0" noProof="0" dirty="0" smtClean="0">
                <a:ln>
                  <a:noFill/>
                </a:ln>
                <a:effectLst/>
                <a:uLnTx/>
                <a:uFillTx/>
                <a:latin typeface="+mn-lt"/>
                <a:ea typeface="+mn-ea"/>
                <a:cs typeface="+mn-cs"/>
              </a:rPr>
              <a:t>2 </a:t>
            </a:r>
            <a:r>
              <a:rPr kumimoji="0" lang="en-US" sz="2000" b="0" i="0" u="none" strike="noStrike" kern="1200" cap="none" spc="0" normalizeH="0" baseline="0" noProof="0" dirty="0" smtClean="0">
                <a:ln>
                  <a:noFill/>
                </a:ln>
                <a:effectLst/>
                <a:uLnTx/>
                <a:uFillTx/>
                <a:latin typeface="+mn-lt"/>
                <a:ea typeface="+mn-ea"/>
                <a:cs typeface="+mn-cs"/>
              </a:rPr>
              <a:t>- </a:t>
            </a:r>
            <a:r>
              <a:rPr kumimoji="0" lang="fr-FR" sz="2000" b="0" i="0" u="none" strike="noStrike" kern="1200" cap="none" spc="0" normalizeH="0" baseline="0" noProof="0" dirty="0" smtClean="0">
                <a:ln>
                  <a:noFill/>
                </a:ln>
                <a:effectLst/>
                <a:uLnTx/>
                <a:uFillTx/>
                <a:latin typeface="+mn-lt"/>
                <a:ea typeface="+mn-ea"/>
                <a:cs typeface="+mn-cs"/>
              </a:rPr>
              <a:t>Le Client RMS extrait</a:t>
            </a:r>
            <a:r>
              <a:rPr kumimoji="0" lang="en-US" sz="2000" b="0" i="0" u="none" strike="noStrike" kern="1200" cap="none" spc="0" normalizeH="0" baseline="0" noProof="0" dirty="0" smtClean="0">
                <a:ln>
                  <a:noFill/>
                </a:ln>
                <a:effectLst/>
                <a:uLnTx/>
                <a:uFillTx/>
                <a:latin typeface="+mn-lt"/>
                <a:ea typeface="+mn-ea"/>
                <a:cs typeface="+mn-cs"/>
              </a:rPr>
              <a:t> la </a:t>
            </a:r>
            <a:r>
              <a:rPr kumimoji="0" lang="fr-FR" sz="2000" b="0" i="0" u="none" strike="noStrike" kern="1200" cap="none" spc="0" normalizeH="0" baseline="0" noProof="0" dirty="0" smtClean="0">
                <a:ln>
                  <a:noFill/>
                </a:ln>
                <a:effectLst/>
                <a:uLnTx/>
                <a:uFillTx/>
                <a:latin typeface="+mn-lt"/>
                <a:ea typeface="+mn-ea"/>
                <a:cs typeface="+mn-cs"/>
              </a:rPr>
              <a:t>Licence</a:t>
            </a:r>
            <a:r>
              <a:rPr kumimoji="0" lang="en-US" sz="2000" b="0" i="0" u="none" strike="noStrike" kern="1200" cap="none" spc="0" normalizeH="0" baseline="0" noProof="0" dirty="0" smtClean="0">
                <a:ln>
                  <a:noFill/>
                </a:ln>
                <a:effectLst/>
                <a:uLnTx/>
                <a:uFillTx/>
                <a:latin typeface="+mn-lt"/>
                <a:ea typeface="+mn-ea"/>
                <a:cs typeface="+mn-cs"/>
              </a:rPr>
              <a:t> de Publication </a:t>
            </a:r>
            <a:r>
              <a:rPr kumimoji="0" lang="fr-FR" sz="2000" b="0" i="0" u="none" strike="noStrike" kern="1200" cap="none" spc="0" normalizeH="0" baseline="0" noProof="0" dirty="0" smtClean="0">
                <a:ln>
                  <a:noFill/>
                </a:ln>
                <a:effectLst/>
                <a:uLnTx/>
                <a:uFillTx/>
                <a:latin typeface="+mn-lt"/>
                <a:ea typeface="+mn-ea"/>
                <a:cs typeface="+mn-cs"/>
              </a:rPr>
              <a:t>et l’envoie ainsi que le RAC de l’utilisateur au serveur RMS identifié par l’URL dans la</a:t>
            </a:r>
            <a:r>
              <a:rPr kumimoji="0" lang="en-US" sz="2000" b="0" i="0" u="none" strike="noStrike" kern="1200" cap="none" spc="0" normalizeH="0" baseline="0" noProof="0" dirty="0" smtClean="0">
                <a:ln>
                  <a:noFill/>
                </a:ln>
                <a:effectLst/>
                <a:uLnTx/>
                <a:uFillTx/>
                <a:latin typeface="+mn-lt"/>
                <a:ea typeface="+mn-ea"/>
                <a:cs typeface="+mn-cs"/>
              </a:rPr>
              <a:t> </a:t>
            </a:r>
            <a:r>
              <a:rPr kumimoji="0" lang="fr-FR" sz="2000" b="0" i="0" u="none" strike="noStrike" kern="1200" cap="none" spc="0" normalizeH="0" baseline="0" noProof="0" dirty="0" smtClean="0">
                <a:ln>
                  <a:noFill/>
                </a:ln>
                <a:effectLst/>
                <a:uLnTx/>
                <a:uFillTx/>
                <a:latin typeface="+mn-lt"/>
                <a:ea typeface="+mn-ea"/>
                <a:cs typeface="+mn-cs"/>
              </a:rPr>
              <a:t>Licence</a:t>
            </a:r>
            <a:r>
              <a:rPr kumimoji="0" lang="en-US" sz="2000" b="0" i="0" u="none" strike="noStrike" kern="1200" cap="none" spc="0" normalizeH="0" baseline="0" noProof="0" dirty="0" smtClean="0">
                <a:ln>
                  <a:noFill/>
                </a:ln>
                <a:effectLst/>
                <a:uLnTx/>
                <a:uFillTx/>
                <a:latin typeface="+mn-lt"/>
                <a:ea typeface="+mn-ea"/>
                <a:cs typeface="+mn-cs"/>
              </a:rPr>
              <a:t> de Publication</a:t>
            </a:r>
            <a:endParaRPr kumimoji="0" lang="en-US" sz="2000" b="0" i="1" u="none" strike="noStrike" kern="1200" cap="none" spc="0" normalizeH="0" baseline="0" noProof="0" dirty="0" smtClean="0">
              <a:ln>
                <a:noFill/>
              </a:ln>
              <a:effectLst/>
              <a:uLnTx/>
              <a:uFillTx/>
              <a:latin typeface="+mn-lt"/>
              <a:ea typeface="+mn-ea"/>
              <a:cs typeface="+mn-cs"/>
            </a:endParaRPr>
          </a:p>
        </p:txBody>
      </p:sp>
      <p:sp>
        <p:nvSpPr>
          <p:cNvPr id="21" name="Line 17"/>
          <p:cNvSpPr>
            <a:spLocks noChangeShapeType="1"/>
          </p:cNvSpPr>
          <p:nvPr/>
        </p:nvSpPr>
        <p:spPr bwMode="auto">
          <a:xfrm flipV="1">
            <a:off x="2282825" y="4506931"/>
            <a:ext cx="2762250" cy="19050"/>
          </a:xfrm>
          <a:prstGeom prst="line">
            <a:avLst/>
          </a:prstGeom>
          <a:noFill/>
          <a:ln w="19050">
            <a:solidFill>
              <a:schemeClr val="accent1"/>
            </a:solidFill>
            <a:prstDash val="dash"/>
            <a:round/>
            <a:headEnd type="triangle" w="med" len="med"/>
            <a:tailEnd type="triangle" w="med" len="med"/>
          </a:ln>
        </p:spPr>
        <p:txBody>
          <a:bodyPr anchor="ctr"/>
          <a:lstStyle/>
          <a:p>
            <a:endParaRPr lang="fr-FR"/>
          </a:p>
        </p:txBody>
      </p:sp>
      <p:sp>
        <p:nvSpPr>
          <p:cNvPr id="22" name="Text Box 18"/>
          <p:cNvSpPr txBox="1">
            <a:spLocks noChangeArrowheads="1"/>
          </p:cNvSpPr>
          <p:nvPr/>
        </p:nvSpPr>
        <p:spPr bwMode="auto">
          <a:xfrm>
            <a:off x="2000250" y="3581419"/>
            <a:ext cx="3673475" cy="730250"/>
          </a:xfrm>
          <a:prstGeom prst="rect">
            <a:avLst/>
          </a:prstGeom>
          <a:noFill/>
          <a:ln w="9525">
            <a:noFill/>
            <a:miter lim="800000"/>
            <a:headEnd/>
            <a:tailEnd/>
          </a:ln>
        </p:spPr>
        <p:txBody>
          <a:bodyPr>
            <a:spAutoFit/>
          </a:bodyPr>
          <a:lstStyle/>
          <a:p>
            <a:r>
              <a:rPr lang="fr-FR" sz="1400" b="0">
                <a:solidFill>
                  <a:schemeClr val="accent1"/>
                </a:solidFill>
                <a:latin typeface="Segoe" pitchFamily="34" charset="0"/>
                <a:cs typeface="Arial" charset="0"/>
              </a:rPr>
              <a:t>Le client envoie la Licence de Publication et le RAC de l’utilisateur à l’URL contenue dans la Licence de Publication</a:t>
            </a:r>
            <a:endParaRPr lang="fr-FR" sz="1400" b="0" i="1" noProof="1">
              <a:solidFill>
                <a:schemeClr val="accent1"/>
              </a:solidFill>
              <a:latin typeface="Segoe" pitchFamily="34" charset="0"/>
              <a:cs typeface="Arial" charset="0"/>
            </a:endParaRPr>
          </a:p>
        </p:txBody>
      </p:sp>
      <p:grpSp>
        <p:nvGrpSpPr>
          <p:cNvPr id="23" name="Group 20"/>
          <p:cNvGrpSpPr>
            <a:grpSpLocks/>
          </p:cNvGrpSpPr>
          <p:nvPr/>
        </p:nvGrpSpPr>
        <p:grpSpPr bwMode="auto">
          <a:xfrm>
            <a:off x="4959350" y="2962294"/>
            <a:ext cx="3495675" cy="3109912"/>
            <a:chOff x="2746" y="2067"/>
            <a:chExt cx="2202" cy="1959"/>
          </a:xfrm>
        </p:grpSpPr>
        <p:pic>
          <p:nvPicPr>
            <p:cNvPr id="24" name="Picture 21" descr="sql"/>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3560" y="3322"/>
              <a:ext cx="583" cy="704"/>
            </a:xfrm>
            <a:prstGeom prst="rect">
              <a:avLst/>
            </a:prstGeom>
            <a:noFill/>
            <a:ln w="9525">
              <a:noFill/>
              <a:miter lim="800000"/>
              <a:headEnd/>
              <a:tailEnd/>
            </a:ln>
          </p:spPr>
        </p:pic>
        <p:pic>
          <p:nvPicPr>
            <p:cNvPr id="25" name="Picture 22" descr="webServiceserv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2856" y="2699"/>
              <a:ext cx="487" cy="613"/>
            </a:xfrm>
            <a:prstGeom prst="rect">
              <a:avLst/>
            </a:prstGeom>
            <a:noFill/>
            <a:ln w="9525">
              <a:noFill/>
              <a:miter lim="800000"/>
              <a:headEnd/>
              <a:tailEnd/>
            </a:ln>
          </p:spPr>
        </p:pic>
        <p:pic>
          <p:nvPicPr>
            <p:cNvPr id="26" name="Picture 23" descr="server"/>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614" y="2067"/>
              <a:ext cx="474" cy="625"/>
            </a:xfrm>
            <a:prstGeom prst="rect">
              <a:avLst/>
            </a:prstGeom>
            <a:noFill/>
            <a:ln w="9525">
              <a:noFill/>
              <a:miter lim="800000"/>
              <a:headEnd/>
              <a:tailEnd/>
            </a:ln>
          </p:spPr>
        </p:pic>
        <p:sp>
          <p:nvSpPr>
            <p:cNvPr id="27" name="Text Box 24"/>
            <p:cNvSpPr txBox="1">
              <a:spLocks noChangeArrowheads="1"/>
            </p:cNvSpPr>
            <p:nvPr/>
          </p:nvSpPr>
          <p:spPr bwMode="auto">
            <a:xfrm>
              <a:off x="2746" y="3325"/>
              <a:ext cx="832" cy="192"/>
            </a:xfrm>
            <a:prstGeom prst="rect">
              <a:avLst/>
            </a:prstGeom>
            <a:noFill/>
            <a:ln w="9525">
              <a:noFill/>
              <a:miter lim="800000"/>
              <a:headEnd/>
              <a:tailEnd/>
            </a:ln>
          </p:spPr>
          <p:txBody>
            <a:bodyPr>
              <a:spAutoFit/>
            </a:bodyPr>
            <a:lstStyle/>
            <a:p>
              <a:pPr algn="ctr"/>
              <a:r>
                <a:rPr lang="fr-FR" sz="1400" b="0">
                  <a:latin typeface="Segoe" pitchFamily="34" charset="0"/>
                  <a:cs typeface="Arial" charset="0"/>
                </a:rPr>
                <a:t>Serveur RMS</a:t>
              </a:r>
              <a:endParaRPr lang="fr-FR" sz="1400" b="0" noProof="1">
                <a:latin typeface="Segoe" pitchFamily="34" charset="0"/>
                <a:cs typeface="Arial" charset="0"/>
              </a:endParaRPr>
            </a:p>
          </p:txBody>
        </p:sp>
        <p:sp>
          <p:nvSpPr>
            <p:cNvPr id="28" name="Text Box 25"/>
            <p:cNvSpPr txBox="1">
              <a:spLocks noChangeArrowheads="1"/>
            </p:cNvSpPr>
            <p:nvPr/>
          </p:nvSpPr>
          <p:spPr bwMode="auto">
            <a:xfrm>
              <a:off x="4064" y="3515"/>
              <a:ext cx="826" cy="192"/>
            </a:xfrm>
            <a:prstGeom prst="rect">
              <a:avLst/>
            </a:prstGeom>
            <a:noFill/>
            <a:ln w="9525">
              <a:noFill/>
              <a:miter lim="800000"/>
              <a:headEnd/>
              <a:tailEnd/>
            </a:ln>
          </p:spPr>
          <p:txBody>
            <a:bodyPr>
              <a:spAutoFit/>
            </a:bodyPr>
            <a:lstStyle/>
            <a:p>
              <a:r>
                <a:rPr lang="fr-FR" sz="1400" b="0">
                  <a:latin typeface="Segoe" pitchFamily="34" charset="0"/>
                  <a:cs typeface="Arial" charset="0"/>
                </a:rPr>
                <a:t>SQL Server</a:t>
              </a:r>
              <a:endParaRPr lang="fr-FR" sz="1400" b="0" noProof="1">
                <a:latin typeface="Segoe" pitchFamily="34" charset="0"/>
                <a:cs typeface="Arial" charset="0"/>
              </a:endParaRPr>
            </a:p>
          </p:txBody>
        </p:sp>
        <p:sp>
          <p:nvSpPr>
            <p:cNvPr id="29" name="Text Box 26"/>
            <p:cNvSpPr txBox="1">
              <a:spLocks noChangeArrowheads="1"/>
            </p:cNvSpPr>
            <p:nvPr/>
          </p:nvSpPr>
          <p:spPr bwMode="auto">
            <a:xfrm>
              <a:off x="4014" y="2235"/>
              <a:ext cx="934" cy="192"/>
            </a:xfrm>
            <a:prstGeom prst="rect">
              <a:avLst/>
            </a:prstGeom>
            <a:noFill/>
            <a:ln w="9525">
              <a:noFill/>
              <a:miter lim="800000"/>
              <a:headEnd/>
              <a:tailEnd/>
            </a:ln>
          </p:spPr>
          <p:txBody>
            <a:bodyPr>
              <a:spAutoFit/>
            </a:bodyPr>
            <a:lstStyle/>
            <a:p>
              <a:r>
                <a:rPr lang="fr-FR" sz="1400" b="0">
                  <a:latin typeface="Segoe" pitchFamily="34" charset="0"/>
                  <a:cs typeface="Arial" charset="0"/>
                </a:rPr>
                <a:t>Active Directory</a:t>
              </a:r>
              <a:endParaRPr lang="fr-FR" sz="1400" b="0" noProof="1">
                <a:latin typeface="Segoe" pitchFamily="34" charset="0"/>
                <a:cs typeface="Arial" charset="0"/>
              </a:endParaRPr>
            </a:p>
          </p:txBody>
        </p:sp>
        <p:cxnSp>
          <p:nvCxnSpPr>
            <p:cNvPr id="30" name="AutoShape 27"/>
            <p:cNvCxnSpPr>
              <a:cxnSpLocks noChangeShapeType="1"/>
            </p:cNvCxnSpPr>
            <p:nvPr/>
          </p:nvCxnSpPr>
          <p:spPr bwMode="auto">
            <a:xfrm>
              <a:off x="3343" y="3006"/>
              <a:ext cx="509" cy="316"/>
            </a:xfrm>
            <a:prstGeom prst="bentConnector2">
              <a:avLst/>
            </a:prstGeom>
            <a:noFill/>
            <a:ln w="19050">
              <a:solidFill>
                <a:schemeClr val="tx1"/>
              </a:solidFill>
              <a:miter lim="800000"/>
              <a:headEnd/>
              <a:tailEnd/>
            </a:ln>
          </p:spPr>
        </p:cxnSp>
        <p:cxnSp>
          <p:nvCxnSpPr>
            <p:cNvPr id="39" name="AutoShape 28"/>
            <p:cNvCxnSpPr>
              <a:cxnSpLocks noChangeShapeType="1"/>
            </p:cNvCxnSpPr>
            <p:nvPr/>
          </p:nvCxnSpPr>
          <p:spPr bwMode="auto">
            <a:xfrm flipV="1">
              <a:off x="3343" y="2692"/>
              <a:ext cx="508" cy="314"/>
            </a:xfrm>
            <a:prstGeom prst="bentConnector2">
              <a:avLst/>
            </a:prstGeom>
            <a:noFill/>
            <a:ln w="19050">
              <a:solidFill>
                <a:schemeClr val="tx1"/>
              </a:solidFill>
              <a:miter lim="800000"/>
              <a:headEnd/>
              <a:tailEnd/>
            </a:ln>
          </p:spPr>
        </p:cxnSp>
      </p:grpSp>
      <p:pic>
        <p:nvPicPr>
          <p:cNvPr id="40" name="Picture 32" descr="PC"/>
          <p:cNvPicPr>
            <a:picLocks noChangeAspect="1" noChangeArrowheads="1"/>
          </p:cNvPicPr>
          <p:nvPr/>
        </p:nvPicPr>
        <p:blipFill>
          <a:blip r:embed="rId6">
            <a:clrChange>
              <a:clrFrom>
                <a:srgbClr val="08369A"/>
              </a:clrFrom>
              <a:clrTo>
                <a:srgbClr val="08369A">
                  <a:alpha val="0"/>
                </a:srgbClr>
              </a:clrTo>
            </a:clrChange>
          </a:blip>
          <a:srcRect/>
          <a:stretch>
            <a:fillRect/>
          </a:stretch>
        </p:blipFill>
        <p:spPr bwMode="auto">
          <a:xfrm>
            <a:off x="1257300" y="4332306"/>
            <a:ext cx="1119188"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Consommation de l’information</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27</a:t>
            </a:fld>
            <a:endParaRPr lang="fr-FR" sz="1400" b="1" dirty="0">
              <a:solidFill>
                <a:schemeClr val="bg1"/>
              </a:solidFill>
              <a:latin typeface="Times New Roman" pitchFamily="18" charset="0"/>
              <a:cs typeface="Times New Roman" pitchFamily="18" charset="0"/>
            </a:endParaRPr>
          </a:p>
        </p:txBody>
      </p:sp>
      <p:sp>
        <p:nvSpPr>
          <p:cNvPr id="47" name="ZoneTexte 46"/>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49" name="ZoneTexte 48"/>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Principes de fonctionnement</a:t>
            </a:r>
          </a:p>
          <a:p>
            <a:r>
              <a:rPr lang="fr-FR" sz="1200" dirty="0" smtClean="0">
                <a:solidFill>
                  <a:schemeClr val="bg1">
                    <a:lumMod val="75000"/>
                  </a:schemeClr>
                </a:solidFill>
                <a:latin typeface="Times New Roman" pitchFamily="18" charset="0"/>
                <a:cs typeface="Times New Roman" pitchFamily="18" charset="0"/>
              </a:rPr>
              <a:t>Publication de l’information</a:t>
            </a:r>
          </a:p>
          <a:p>
            <a:r>
              <a:rPr lang="fr-FR" sz="1200" b="1" dirty="0" smtClean="0">
                <a:solidFill>
                  <a:schemeClr val="bg1"/>
                </a:solidFill>
                <a:latin typeface="Times New Roman" pitchFamily="18" charset="0"/>
                <a:cs typeface="Times New Roman" pitchFamily="18" charset="0"/>
              </a:rPr>
              <a:t>Consommation de l’information</a:t>
            </a:r>
          </a:p>
          <a:p>
            <a:r>
              <a:rPr lang="fr-FR" sz="1200" dirty="0" smtClean="0">
                <a:solidFill>
                  <a:schemeClr val="bg1">
                    <a:lumMod val="75000"/>
                  </a:schemeClr>
                </a:solidFill>
                <a:latin typeface="Times New Roman" pitchFamily="18" charset="0"/>
                <a:cs typeface="Times New Roman" pitchFamily="18" charset="0"/>
              </a:rPr>
              <a:t>Résumé</a:t>
            </a:r>
          </a:p>
        </p:txBody>
      </p:sp>
      <p:sp>
        <p:nvSpPr>
          <p:cNvPr id="39" name="Rectangle 3"/>
          <p:cNvSpPr txBox="1">
            <a:spLocks noChangeArrowheads="1"/>
          </p:cNvSpPr>
          <p:nvPr/>
        </p:nvSpPr>
        <p:spPr>
          <a:xfrm>
            <a:off x="184150" y="1857373"/>
            <a:ext cx="8837613" cy="128587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u="none" strike="noStrike" kern="1200" cap="none" spc="0" normalizeH="0" baseline="0" noProof="0" dirty="0" smtClean="0">
                <a:ln>
                  <a:noFill/>
                </a:ln>
                <a:effectLst/>
                <a:uLnTx/>
                <a:uFillTx/>
                <a:latin typeface="+mn-lt"/>
                <a:ea typeface="+mn-ea"/>
                <a:cs typeface="+mn-cs"/>
              </a:rPr>
              <a:t>Étape </a:t>
            </a:r>
            <a:r>
              <a:rPr kumimoji="0" lang="en-US" sz="2000" b="1" i="0" u="none" strike="noStrike" kern="1200" cap="none" spc="0" normalizeH="0" baseline="0" noProof="0" dirty="0" smtClean="0">
                <a:ln>
                  <a:noFill/>
                </a:ln>
                <a:effectLst/>
                <a:uLnTx/>
                <a:uFillTx/>
                <a:latin typeface="+mn-lt"/>
                <a:ea typeface="+mn-ea"/>
                <a:cs typeface="+mn-cs"/>
              </a:rPr>
              <a:t>3 </a:t>
            </a:r>
            <a:r>
              <a:rPr kumimoji="0" lang="en-US" sz="2000" b="0" i="0" u="none" strike="noStrike" kern="1200" cap="none" spc="0" normalizeH="0" baseline="0" noProof="0" dirty="0" smtClean="0">
                <a:ln>
                  <a:noFill/>
                </a:ln>
                <a:effectLst/>
                <a:uLnTx/>
                <a:uFillTx/>
                <a:latin typeface="+mn-lt"/>
                <a:ea typeface="+mn-ea"/>
                <a:cs typeface="+mn-cs"/>
              </a:rPr>
              <a:t>- </a:t>
            </a:r>
            <a:r>
              <a:rPr kumimoji="0" lang="fr-FR" sz="2000" b="0" i="0" u="none" strike="noStrike" kern="1200" cap="none" spc="0" normalizeH="0" baseline="0" noProof="0" dirty="0" smtClean="0">
                <a:ln>
                  <a:noFill/>
                </a:ln>
                <a:effectLst/>
                <a:uLnTx/>
                <a:uFillTx/>
                <a:latin typeface="+mn-lt"/>
                <a:ea typeface="+mn-ea"/>
                <a:cs typeface="+mn-cs"/>
              </a:rPr>
              <a:t>Le Serveur RMS valide le RAC et vérifie que l’utilisateur possède un accès au contenu</a:t>
            </a:r>
          </a:p>
        </p:txBody>
      </p:sp>
      <p:sp>
        <p:nvSpPr>
          <p:cNvPr id="40" name="Line 14"/>
          <p:cNvSpPr>
            <a:spLocks noChangeShapeType="1"/>
          </p:cNvSpPr>
          <p:nvPr/>
        </p:nvSpPr>
        <p:spPr bwMode="auto">
          <a:xfrm flipV="1">
            <a:off x="5470525" y="3360731"/>
            <a:ext cx="514350" cy="304800"/>
          </a:xfrm>
          <a:prstGeom prst="line">
            <a:avLst/>
          </a:prstGeom>
          <a:noFill/>
          <a:ln w="19050">
            <a:solidFill>
              <a:schemeClr val="accent1"/>
            </a:solidFill>
            <a:prstDash val="dash"/>
            <a:round/>
            <a:headEnd type="triangle" w="med" len="med"/>
            <a:tailEnd type="triangle" w="med" len="med"/>
          </a:ln>
        </p:spPr>
        <p:txBody>
          <a:bodyPr anchor="ctr"/>
          <a:lstStyle/>
          <a:p>
            <a:endParaRPr lang="fr-FR"/>
          </a:p>
        </p:txBody>
      </p:sp>
      <p:sp>
        <p:nvSpPr>
          <p:cNvPr id="41" name="Text Box 15"/>
          <p:cNvSpPr txBox="1">
            <a:spLocks noChangeArrowheads="1"/>
          </p:cNvSpPr>
          <p:nvPr/>
        </p:nvSpPr>
        <p:spPr bwMode="auto">
          <a:xfrm>
            <a:off x="4159250" y="2740019"/>
            <a:ext cx="2082800" cy="738664"/>
          </a:xfrm>
          <a:prstGeom prst="rect">
            <a:avLst/>
          </a:prstGeom>
          <a:noFill/>
          <a:ln w="9525">
            <a:noFill/>
            <a:miter lim="800000"/>
            <a:headEnd/>
            <a:tailEnd/>
          </a:ln>
        </p:spPr>
        <p:txBody>
          <a:bodyPr>
            <a:spAutoFit/>
          </a:bodyPr>
          <a:lstStyle/>
          <a:p>
            <a:r>
              <a:rPr lang="fr-FR" sz="1400" b="0" dirty="0">
                <a:solidFill>
                  <a:schemeClr val="tx2"/>
                </a:solidFill>
                <a:latin typeface="Segoe" pitchFamily="34" charset="0"/>
                <a:cs typeface="Arial" charset="0"/>
              </a:rPr>
              <a:t>Une expansion de groupe est réalisée si nécessaire</a:t>
            </a:r>
            <a:endParaRPr lang="fr-FR" sz="1400" b="0" noProof="1">
              <a:solidFill>
                <a:schemeClr val="tx2"/>
              </a:solidFill>
              <a:latin typeface="Segoe" pitchFamily="34" charset="0"/>
              <a:cs typeface="Arial" charset="0"/>
            </a:endParaRPr>
          </a:p>
        </p:txBody>
      </p:sp>
      <p:sp>
        <p:nvSpPr>
          <p:cNvPr id="42" name="Line 16"/>
          <p:cNvSpPr>
            <a:spLocks noChangeShapeType="1"/>
          </p:cNvSpPr>
          <p:nvPr/>
        </p:nvSpPr>
        <p:spPr bwMode="auto">
          <a:xfrm>
            <a:off x="5572125" y="4367206"/>
            <a:ext cx="514350" cy="361950"/>
          </a:xfrm>
          <a:prstGeom prst="line">
            <a:avLst/>
          </a:prstGeom>
          <a:noFill/>
          <a:ln w="19050">
            <a:solidFill>
              <a:schemeClr val="accent1"/>
            </a:solidFill>
            <a:prstDash val="dash"/>
            <a:round/>
            <a:headEnd/>
            <a:tailEnd type="triangle" w="med" len="med"/>
          </a:ln>
        </p:spPr>
        <p:txBody>
          <a:bodyPr anchor="ctr"/>
          <a:lstStyle/>
          <a:p>
            <a:endParaRPr lang="fr-FR"/>
          </a:p>
        </p:txBody>
      </p:sp>
      <p:sp>
        <p:nvSpPr>
          <p:cNvPr id="43" name="Text Box 17"/>
          <p:cNvSpPr txBox="1">
            <a:spLocks noChangeArrowheads="1"/>
          </p:cNvSpPr>
          <p:nvPr/>
        </p:nvSpPr>
        <p:spPr bwMode="auto">
          <a:xfrm>
            <a:off x="750888" y="3760777"/>
            <a:ext cx="3892550" cy="954107"/>
          </a:xfrm>
          <a:prstGeom prst="rect">
            <a:avLst/>
          </a:prstGeom>
          <a:noFill/>
          <a:ln w="9525">
            <a:noFill/>
            <a:miter lim="800000"/>
            <a:headEnd/>
            <a:tailEnd/>
          </a:ln>
        </p:spPr>
        <p:txBody>
          <a:bodyPr>
            <a:spAutoFit/>
          </a:bodyPr>
          <a:lstStyle/>
          <a:p>
            <a:r>
              <a:rPr lang="fr-FR" sz="1400" b="0" dirty="0" smtClean="0">
                <a:solidFill>
                  <a:schemeClr val="tx2"/>
                </a:solidFill>
                <a:latin typeface="Segoe" pitchFamily="34" charset="0"/>
                <a:cs typeface="Arial" charset="0"/>
              </a:rPr>
              <a:t>Vérifie </a:t>
            </a:r>
            <a:r>
              <a:rPr lang="fr-FR" sz="1400" b="0" dirty="0">
                <a:solidFill>
                  <a:schemeClr val="tx2"/>
                </a:solidFill>
                <a:latin typeface="Segoe" pitchFamily="34" charset="0"/>
                <a:cs typeface="Arial" charset="0"/>
              </a:rPr>
              <a:t>que l’@ email de l’utilisateur </a:t>
            </a:r>
            <a:r>
              <a:rPr lang="fr-FR" sz="1400" b="0" dirty="0" smtClean="0">
                <a:solidFill>
                  <a:schemeClr val="tx2"/>
                </a:solidFill>
                <a:latin typeface="Segoe" pitchFamily="34" charset="0"/>
                <a:cs typeface="Arial" charset="0"/>
              </a:rPr>
              <a:t>du RAC </a:t>
            </a:r>
            <a:r>
              <a:rPr lang="fr-FR" sz="1400" b="0" dirty="0">
                <a:solidFill>
                  <a:schemeClr val="tx2"/>
                </a:solidFill>
                <a:latin typeface="Segoe" pitchFamily="34" charset="0"/>
                <a:cs typeface="Arial" charset="0"/>
              </a:rPr>
              <a:t>est dans la Licence de Publication ou est membre de l’un des </a:t>
            </a:r>
            <a:r>
              <a:rPr lang="fr-FR" sz="1400" b="0" dirty="0" smtClean="0">
                <a:solidFill>
                  <a:schemeClr val="tx2"/>
                </a:solidFill>
                <a:latin typeface="Segoe" pitchFamily="34" charset="0"/>
                <a:cs typeface="Arial" charset="0"/>
              </a:rPr>
              <a:t>groupes de la Licence de Publication</a:t>
            </a:r>
            <a:endParaRPr lang="fr-FR" sz="1400" b="0" i="1" noProof="1">
              <a:solidFill>
                <a:schemeClr val="tx2"/>
              </a:solidFill>
              <a:latin typeface="Segoe" pitchFamily="34" charset="0"/>
              <a:cs typeface="Arial" charset="0"/>
            </a:endParaRPr>
          </a:p>
        </p:txBody>
      </p:sp>
      <p:sp>
        <p:nvSpPr>
          <p:cNvPr id="44" name="Text Box 18"/>
          <p:cNvSpPr txBox="1">
            <a:spLocks noChangeArrowheads="1"/>
          </p:cNvSpPr>
          <p:nvPr/>
        </p:nvSpPr>
        <p:spPr bwMode="auto">
          <a:xfrm>
            <a:off x="3622675" y="5286388"/>
            <a:ext cx="2501900" cy="954107"/>
          </a:xfrm>
          <a:prstGeom prst="rect">
            <a:avLst/>
          </a:prstGeom>
          <a:noFill/>
          <a:ln w="9525">
            <a:noFill/>
            <a:miter lim="800000"/>
            <a:headEnd/>
            <a:tailEnd/>
          </a:ln>
        </p:spPr>
        <p:txBody>
          <a:bodyPr>
            <a:spAutoFit/>
          </a:bodyPr>
          <a:lstStyle/>
          <a:p>
            <a:r>
              <a:rPr lang="fr-FR" sz="1400" b="0" dirty="0">
                <a:solidFill>
                  <a:schemeClr val="tx2"/>
                </a:solidFill>
                <a:latin typeface="Segoe" pitchFamily="34" charset="0"/>
                <a:cs typeface="Arial" charset="0"/>
              </a:rPr>
              <a:t>L’expansion de groupe est mise en cache afin d’améliorer les performances de futures recherches</a:t>
            </a:r>
            <a:endParaRPr lang="fr-FR" sz="1400" b="0" noProof="1">
              <a:solidFill>
                <a:schemeClr val="tx2"/>
              </a:solidFill>
              <a:latin typeface="Segoe" pitchFamily="34" charset="0"/>
              <a:cs typeface="Arial" charset="0"/>
            </a:endParaRPr>
          </a:p>
        </p:txBody>
      </p:sp>
      <p:grpSp>
        <p:nvGrpSpPr>
          <p:cNvPr id="46" name="Group 20"/>
          <p:cNvGrpSpPr>
            <a:grpSpLocks/>
          </p:cNvGrpSpPr>
          <p:nvPr/>
        </p:nvGrpSpPr>
        <p:grpSpPr bwMode="auto">
          <a:xfrm>
            <a:off x="4635500" y="2571744"/>
            <a:ext cx="3495675" cy="3109912"/>
            <a:chOff x="2746" y="2067"/>
            <a:chExt cx="2202" cy="1959"/>
          </a:xfrm>
        </p:grpSpPr>
        <p:pic>
          <p:nvPicPr>
            <p:cNvPr id="48" name="Picture 21" descr="sql"/>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3560" y="3322"/>
              <a:ext cx="583" cy="704"/>
            </a:xfrm>
            <a:prstGeom prst="rect">
              <a:avLst/>
            </a:prstGeom>
            <a:noFill/>
            <a:ln w="9525">
              <a:noFill/>
              <a:miter lim="800000"/>
              <a:headEnd/>
              <a:tailEnd/>
            </a:ln>
          </p:spPr>
        </p:pic>
        <p:pic>
          <p:nvPicPr>
            <p:cNvPr id="50" name="Picture 22" descr="webServiceserv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2856" y="2699"/>
              <a:ext cx="487" cy="613"/>
            </a:xfrm>
            <a:prstGeom prst="rect">
              <a:avLst/>
            </a:prstGeom>
            <a:noFill/>
            <a:ln w="9525">
              <a:noFill/>
              <a:miter lim="800000"/>
              <a:headEnd/>
              <a:tailEnd/>
            </a:ln>
          </p:spPr>
        </p:pic>
        <p:pic>
          <p:nvPicPr>
            <p:cNvPr id="51" name="Picture 23" descr="server"/>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614" y="2067"/>
              <a:ext cx="474" cy="625"/>
            </a:xfrm>
            <a:prstGeom prst="rect">
              <a:avLst/>
            </a:prstGeom>
            <a:noFill/>
            <a:ln w="9525">
              <a:noFill/>
              <a:miter lim="800000"/>
              <a:headEnd/>
              <a:tailEnd/>
            </a:ln>
          </p:spPr>
        </p:pic>
        <p:sp>
          <p:nvSpPr>
            <p:cNvPr id="54" name="Text Box 24"/>
            <p:cNvSpPr txBox="1">
              <a:spLocks noChangeArrowheads="1"/>
            </p:cNvSpPr>
            <p:nvPr/>
          </p:nvSpPr>
          <p:spPr bwMode="auto">
            <a:xfrm>
              <a:off x="2746" y="3325"/>
              <a:ext cx="832" cy="192"/>
            </a:xfrm>
            <a:prstGeom prst="rect">
              <a:avLst/>
            </a:prstGeom>
            <a:noFill/>
            <a:ln w="9525">
              <a:noFill/>
              <a:miter lim="800000"/>
              <a:headEnd/>
              <a:tailEnd/>
            </a:ln>
          </p:spPr>
          <p:txBody>
            <a:bodyPr>
              <a:spAutoFit/>
            </a:bodyPr>
            <a:lstStyle/>
            <a:p>
              <a:pPr algn="ctr"/>
              <a:r>
                <a:rPr lang="fr-FR" sz="1400" b="0">
                  <a:latin typeface="Segoe" pitchFamily="34" charset="0"/>
                  <a:cs typeface="Arial" charset="0"/>
                </a:rPr>
                <a:t>Serveur RMS</a:t>
              </a:r>
              <a:endParaRPr lang="fr-FR" sz="1400" b="0" noProof="1">
                <a:latin typeface="Segoe" pitchFamily="34" charset="0"/>
                <a:cs typeface="Arial" charset="0"/>
              </a:endParaRPr>
            </a:p>
          </p:txBody>
        </p:sp>
        <p:sp>
          <p:nvSpPr>
            <p:cNvPr id="55" name="Text Box 25"/>
            <p:cNvSpPr txBox="1">
              <a:spLocks noChangeArrowheads="1"/>
            </p:cNvSpPr>
            <p:nvPr/>
          </p:nvSpPr>
          <p:spPr bwMode="auto">
            <a:xfrm>
              <a:off x="4064" y="3515"/>
              <a:ext cx="826" cy="192"/>
            </a:xfrm>
            <a:prstGeom prst="rect">
              <a:avLst/>
            </a:prstGeom>
            <a:noFill/>
            <a:ln w="9525">
              <a:noFill/>
              <a:miter lim="800000"/>
              <a:headEnd/>
              <a:tailEnd/>
            </a:ln>
          </p:spPr>
          <p:txBody>
            <a:bodyPr>
              <a:spAutoFit/>
            </a:bodyPr>
            <a:lstStyle/>
            <a:p>
              <a:r>
                <a:rPr lang="fr-FR" sz="1400" b="0">
                  <a:latin typeface="Segoe" pitchFamily="34" charset="0"/>
                  <a:cs typeface="Arial" charset="0"/>
                </a:rPr>
                <a:t>SQL Server</a:t>
              </a:r>
              <a:endParaRPr lang="fr-FR" sz="1400" b="0" noProof="1">
                <a:latin typeface="Segoe" pitchFamily="34" charset="0"/>
                <a:cs typeface="Arial" charset="0"/>
              </a:endParaRPr>
            </a:p>
          </p:txBody>
        </p:sp>
        <p:sp>
          <p:nvSpPr>
            <p:cNvPr id="57" name="Text Box 26"/>
            <p:cNvSpPr txBox="1">
              <a:spLocks noChangeArrowheads="1"/>
            </p:cNvSpPr>
            <p:nvPr/>
          </p:nvSpPr>
          <p:spPr bwMode="auto">
            <a:xfrm>
              <a:off x="4014" y="2235"/>
              <a:ext cx="934" cy="192"/>
            </a:xfrm>
            <a:prstGeom prst="rect">
              <a:avLst/>
            </a:prstGeom>
            <a:noFill/>
            <a:ln w="9525">
              <a:noFill/>
              <a:miter lim="800000"/>
              <a:headEnd/>
              <a:tailEnd/>
            </a:ln>
          </p:spPr>
          <p:txBody>
            <a:bodyPr>
              <a:spAutoFit/>
            </a:bodyPr>
            <a:lstStyle/>
            <a:p>
              <a:r>
                <a:rPr lang="fr-FR" sz="1400" b="0">
                  <a:latin typeface="Segoe" pitchFamily="34" charset="0"/>
                  <a:cs typeface="Arial" charset="0"/>
                </a:rPr>
                <a:t>Active Directory</a:t>
              </a:r>
              <a:endParaRPr lang="fr-FR" sz="1400" b="0" noProof="1">
                <a:latin typeface="Segoe" pitchFamily="34" charset="0"/>
                <a:cs typeface="Arial" charset="0"/>
              </a:endParaRPr>
            </a:p>
          </p:txBody>
        </p:sp>
        <p:cxnSp>
          <p:nvCxnSpPr>
            <p:cNvPr id="64" name="AutoShape 27"/>
            <p:cNvCxnSpPr>
              <a:cxnSpLocks noChangeShapeType="1"/>
            </p:cNvCxnSpPr>
            <p:nvPr/>
          </p:nvCxnSpPr>
          <p:spPr bwMode="auto">
            <a:xfrm>
              <a:off x="3343" y="3006"/>
              <a:ext cx="509" cy="316"/>
            </a:xfrm>
            <a:prstGeom prst="bentConnector2">
              <a:avLst/>
            </a:prstGeom>
            <a:noFill/>
            <a:ln w="19050">
              <a:solidFill>
                <a:schemeClr val="tx1"/>
              </a:solidFill>
              <a:miter lim="800000"/>
              <a:headEnd/>
              <a:tailEnd/>
            </a:ln>
          </p:spPr>
        </p:cxnSp>
        <p:cxnSp>
          <p:nvCxnSpPr>
            <p:cNvPr id="68" name="AutoShape 28"/>
            <p:cNvCxnSpPr>
              <a:cxnSpLocks noChangeShapeType="1"/>
            </p:cNvCxnSpPr>
            <p:nvPr/>
          </p:nvCxnSpPr>
          <p:spPr bwMode="auto">
            <a:xfrm flipV="1">
              <a:off x="3343" y="2692"/>
              <a:ext cx="508" cy="314"/>
            </a:xfrm>
            <a:prstGeom prst="bentConnector2">
              <a:avLst/>
            </a:prstGeom>
            <a:noFill/>
            <a:ln w="19050">
              <a:solidFill>
                <a:schemeClr val="tx1"/>
              </a:solidFill>
              <a:miter lim="800000"/>
              <a:headEnd/>
              <a:tailEnd/>
            </a:ln>
          </p:spPr>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Consommation de l’information</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28</a:t>
            </a:fld>
            <a:endParaRPr lang="fr-FR" sz="1400" b="1" dirty="0">
              <a:solidFill>
                <a:schemeClr val="bg1"/>
              </a:solidFill>
              <a:latin typeface="Times New Roman" pitchFamily="18" charset="0"/>
              <a:cs typeface="Times New Roman" pitchFamily="18" charset="0"/>
            </a:endParaRPr>
          </a:p>
        </p:txBody>
      </p:sp>
      <p:sp>
        <p:nvSpPr>
          <p:cNvPr id="47" name="ZoneTexte 46"/>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49" name="ZoneTexte 48"/>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Principes de fonctionnement</a:t>
            </a:r>
          </a:p>
          <a:p>
            <a:r>
              <a:rPr lang="fr-FR" sz="1200" dirty="0" smtClean="0">
                <a:solidFill>
                  <a:schemeClr val="bg1">
                    <a:lumMod val="75000"/>
                  </a:schemeClr>
                </a:solidFill>
                <a:latin typeface="Times New Roman" pitchFamily="18" charset="0"/>
                <a:cs typeface="Times New Roman" pitchFamily="18" charset="0"/>
              </a:rPr>
              <a:t>Publication de l’information</a:t>
            </a:r>
          </a:p>
          <a:p>
            <a:r>
              <a:rPr lang="fr-FR" sz="1200" b="1" dirty="0" smtClean="0">
                <a:solidFill>
                  <a:schemeClr val="bg1"/>
                </a:solidFill>
                <a:latin typeface="Times New Roman" pitchFamily="18" charset="0"/>
                <a:cs typeface="Times New Roman" pitchFamily="18" charset="0"/>
              </a:rPr>
              <a:t>Consommation de l’information</a:t>
            </a:r>
          </a:p>
          <a:p>
            <a:r>
              <a:rPr lang="fr-FR" sz="1200" dirty="0" smtClean="0">
                <a:solidFill>
                  <a:schemeClr val="bg1">
                    <a:lumMod val="75000"/>
                  </a:schemeClr>
                </a:solidFill>
                <a:latin typeface="Times New Roman" pitchFamily="18" charset="0"/>
                <a:cs typeface="Times New Roman" pitchFamily="18" charset="0"/>
              </a:rPr>
              <a:t>Résumé</a:t>
            </a:r>
          </a:p>
        </p:txBody>
      </p:sp>
      <p:sp>
        <p:nvSpPr>
          <p:cNvPr id="27" name="Rectangle 3"/>
          <p:cNvSpPr txBox="1">
            <a:spLocks noChangeArrowheads="1"/>
          </p:cNvSpPr>
          <p:nvPr/>
        </p:nvSpPr>
        <p:spPr>
          <a:xfrm>
            <a:off x="234981" y="1571612"/>
            <a:ext cx="8837613" cy="3024188"/>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u="none" strike="noStrike" kern="1200" cap="none" spc="0" normalizeH="0" baseline="0" noProof="0" dirty="0" smtClean="0">
                <a:ln>
                  <a:noFill/>
                </a:ln>
                <a:effectLst/>
                <a:uLnTx/>
                <a:uFillTx/>
                <a:latin typeface="+mn-lt"/>
                <a:ea typeface="+mn-ea"/>
                <a:cs typeface="+mn-cs"/>
              </a:rPr>
              <a:t>Étape </a:t>
            </a:r>
            <a:r>
              <a:rPr kumimoji="0" lang="en-US" sz="2000" b="1" i="0" u="none" strike="noStrike" kern="1200" cap="none" spc="0" normalizeH="0" baseline="0" noProof="0" dirty="0" smtClean="0">
                <a:ln>
                  <a:noFill/>
                </a:ln>
                <a:effectLst/>
                <a:uLnTx/>
                <a:uFillTx/>
                <a:latin typeface="+mn-lt"/>
                <a:ea typeface="+mn-ea"/>
                <a:cs typeface="+mn-cs"/>
              </a:rPr>
              <a:t>4 </a:t>
            </a:r>
            <a:r>
              <a:rPr kumimoji="0" lang="en-US" sz="2000" b="0" i="0" u="none" strike="noStrike" kern="1200" cap="none" spc="0" normalizeH="0" baseline="0" noProof="0" dirty="0" smtClean="0">
                <a:ln>
                  <a:noFill/>
                </a:ln>
                <a:effectLst/>
                <a:uLnTx/>
                <a:uFillTx/>
                <a:latin typeface="+mn-lt"/>
                <a:ea typeface="+mn-ea"/>
                <a:cs typeface="+mn-cs"/>
              </a:rPr>
              <a:t>– </a:t>
            </a:r>
            <a:r>
              <a:rPr kumimoji="0" lang="fr-FR" sz="2000" b="0" i="0" u="none" strike="noStrike" kern="1200" cap="none" spc="0" normalizeH="0" baseline="0" noProof="0" dirty="0" smtClean="0">
                <a:ln>
                  <a:noFill/>
                </a:ln>
                <a:effectLst/>
                <a:uLnTx/>
                <a:uFillTx/>
                <a:latin typeface="+mn-lt"/>
                <a:ea typeface="+mn-ea"/>
                <a:cs typeface="+mn-cs"/>
              </a:rPr>
              <a:t>Le Serveur RMS crée une Licence d’Utilisation (</a:t>
            </a:r>
            <a:r>
              <a:rPr kumimoji="0" lang="en-US" sz="2000" b="0" i="1" u="none" strike="noStrike" kern="1200" cap="none" spc="0" normalizeH="0" baseline="0" noProof="0" dirty="0" smtClean="0">
                <a:ln>
                  <a:noFill/>
                </a:ln>
                <a:effectLst/>
                <a:uLnTx/>
                <a:uFillTx/>
                <a:latin typeface="+mn-lt"/>
                <a:ea typeface="+mn-ea"/>
                <a:cs typeface="+mn-cs"/>
              </a:rPr>
              <a:t>Use License</a:t>
            </a:r>
            <a:r>
              <a:rPr kumimoji="0" lang="en-US" sz="2000" b="0" i="0" u="none" strike="noStrike" kern="1200" cap="none" spc="0" normalizeH="0" baseline="0" noProof="0" dirty="0" smtClean="0">
                <a:ln>
                  <a:noFill/>
                </a:ln>
                <a:effectLst/>
                <a:uLnTx/>
                <a:uFillTx/>
                <a:latin typeface="+mn-lt"/>
                <a:ea typeface="+mn-ea"/>
                <a:cs typeface="+mn-cs"/>
              </a:rPr>
              <a:t> </a:t>
            </a:r>
            <a:r>
              <a:rPr kumimoji="0" lang="fr-FR" sz="2000" b="0" i="0" u="none" strike="noStrike" kern="1200" cap="none" spc="0" normalizeH="0" baseline="0" noProof="0" dirty="0" smtClean="0">
                <a:ln>
                  <a:noFill/>
                </a:ln>
                <a:effectLst/>
                <a:uLnTx/>
                <a:uFillTx/>
                <a:latin typeface="+mn-lt"/>
                <a:ea typeface="+mn-ea"/>
                <a:cs typeface="+mn-cs"/>
              </a:rPr>
              <a:t>ou</a:t>
            </a:r>
            <a:r>
              <a:rPr kumimoji="0" lang="en-US" sz="2000" b="0" i="0" u="none" strike="noStrike" kern="1200" cap="none" spc="0" normalizeH="0" baseline="0" noProof="0" dirty="0" smtClean="0">
                <a:ln>
                  <a:noFill/>
                </a:ln>
                <a:effectLst/>
                <a:uLnTx/>
                <a:uFillTx/>
                <a:latin typeface="+mn-lt"/>
                <a:ea typeface="+mn-ea"/>
                <a:cs typeface="+mn-cs"/>
              </a:rPr>
              <a:t> UL) </a:t>
            </a:r>
          </a:p>
          <a:p>
            <a:pPr marL="800100" marR="0" lvl="1" indent="-342900" defTabSz="914400" rtl="0" eaLnBrk="1" fontAlgn="auto" latinLnBrk="0" hangingPunct="1">
              <a:lnSpc>
                <a:spcPct val="100000"/>
              </a:lnSpc>
              <a:spcBef>
                <a:spcPct val="20000"/>
              </a:spcBef>
              <a:spcAft>
                <a:spcPts val="0"/>
              </a:spcAft>
              <a:buClrTx/>
              <a:buSzTx/>
              <a:buFont typeface="+mj-lt"/>
              <a:buAutoNum type="arabicParenR"/>
              <a:tabLst/>
              <a:defRPr/>
            </a:pPr>
            <a:r>
              <a:rPr kumimoji="0" lang="fr-FR" sz="1800" b="0" i="0" u="none" strike="noStrike" kern="1200" cap="none" spc="0" normalizeH="0" baseline="0" noProof="0" dirty="0" smtClean="0">
                <a:ln>
                  <a:noFill/>
                </a:ln>
                <a:effectLst/>
                <a:uLnTx/>
                <a:uFillTx/>
                <a:latin typeface="+mn-lt"/>
                <a:ea typeface="+mn-ea"/>
                <a:cs typeface="+mn-cs"/>
              </a:rPr>
              <a:t>Extrait la clé de contenu de la Licence de Publication</a:t>
            </a:r>
            <a:r>
              <a:rPr kumimoji="0" lang="en-US" sz="1800" b="0" i="0" u="none" strike="noStrike" kern="1200" cap="none" spc="0" normalizeH="0" baseline="0" noProof="0" dirty="0" smtClean="0">
                <a:ln>
                  <a:noFill/>
                </a:ln>
                <a:effectLst/>
                <a:uLnTx/>
                <a:uFillTx/>
                <a:latin typeface="+mn-lt"/>
                <a:ea typeface="+mn-ea"/>
                <a:cs typeface="+mn-cs"/>
              </a:rPr>
              <a:t> </a:t>
            </a:r>
            <a:r>
              <a:rPr kumimoji="0" lang="fr-FR" sz="1800" b="0" i="0" u="none" strike="noStrike" kern="1200" cap="none" spc="0" normalizeH="0" baseline="0" noProof="0" dirty="0" smtClean="0">
                <a:ln>
                  <a:noFill/>
                </a:ln>
                <a:effectLst/>
                <a:uLnTx/>
                <a:uFillTx/>
                <a:latin typeface="+mn-lt"/>
                <a:ea typeface="+mn-ea"/>
                <a:cs typeface="+mn-cs"/>
              </a:rPr>
              <a:t>et la déchiffre avec sa clé privée</a:t>
            </a:r>
          </a:p>
          <a:p>
            <a:pPr marL="800100" marR="0" lvl="1" indent="-342900" defTabSz="914400" rtl="0" eaLnBrk="1" fontAlgn="auto" latinLnBrk="0" hangingPunct="1">
              <a:lnSpc>
                <a:spcPct val="100000"/>
              </a:lnSpc>
              <a:spcBef>
                <a:spcPct val="20000"/>
              </a:spcBef>
              <a:spcAft>
                <a:spcPts val="0"/>
              </a:spcAft>
              <a:buClrTx/>
              <a:buSzTx/>
              <a:buFont typeface="+mj-lt"/>
              <a:buAutoNum type="arabicParenR"/>
              <a:tabLst/>
              <a:defRPr/>
            </a:pPr>
            <a:r>
              <a:rPr lang="fr-FR" dirty="0" smtClean="0"/>
              <a:t>E</a:t>
            </a:r>
            <a:r>
              <a:rPr kumimoji="0" lang="fr-FR" sz="1800" b="0" i="0" u="none" strike="noStrike" kern="1200" cap="none" spc="0" normalizeH="0" baseline="0" noProof="0" dirty="0" err="1" smtClean="0">
                <a:ln>
                  <a:noFill/>
                </a:ln>
                <a:effectLst/>
                <a:uLnTx/>
                <a:uFillTx/>
                <a:latin typeface="+mn-lt"/>
                <a:ea typeface="+mn-ea"/>
                <a:cs typeface="+mn-cs"/>
              </a:rPr>
              <a:t>xtrait</a:t>
            </a:r>
            <a:r>
              <a:rPr kumimoji="0" lang="fr-FR" sz="1800" b="0" i="0" u="none" strike="noStrike" kern="1200" cap="none" spc="0" normalizeH="0" baseline="0" noProof="0" dirty="0" smtClean="0">
                <a:ln>
                  <a:noFill/>
                </a:ln>
                <a:effectLst/>
                <a:uLnTx/>
                <a:uFillTx/>
                <a:latin typeface="+mn-lt"/>
                <a:ea typeface="+mn-ea"/>
                <a:cs typeface="+mn-cs"/>
              </a:rPr>
              <a:t> la clé publique de l’utilisateur de son RAC</a:t>
            </a:r>
          </a:p>
          <a:p>
            <a:pPr marL="800100" marR="0" lvl="1" indent="-342900" defTabSz="914400" rtl="0" eaLnBrk="1" fontAlgn="auto" latinLnBrk="0" hangingPunct="1">
              <a:lnSpc>
                <a:spcPct val="100000"/>
              </a:lnSpc>
              <a:spcBef>
                <a:spcPct val="20000"/>
              </a:spcBef>
              <a:spcAft>
                <a:spcPts val="0"/>
              </a:spcAft>
              <a:buClrTx/>
              <a:buSzTx/>
              <a:buFont typeface="+mj-lt"/>
              <a:buAutoNum type="arabicParenR"/>
              <a:tabLst/>
              <a:defRPr/>
            </a:pPr>
            <a:r>
              <a:rPr kumimoji="0" lang="fr-FR" sz="1800" b="0" i="0" u="none" strike="noStrike" kern="1200" cap="none" spc="0" normalizeH="0" baseline="0" noProof="0" dirty="0" smtClean="0">
                <a:ln>
                  <a:noFill/>
                </a:ln>
                <a:effectLst/>
                <a:uLnTx/>
                <a:uFillTx/>
                <a:latin typeface="+mn-lt"/>
                <a:ea typeface="+mn-ea"/>
                <a:cs typeface="+mn-cs"/>
              </a:rPr>
              <a:t>Chiffre la clé de contenu et les droits donnés à l’utilisateur avec le RAC</a:t>
            </a:r>
          </a:p>
          <a:p>
            <a:pPr marL="800100" marR="0" lvl="1" indent="-342900" defTabSz="914400" rtl="0" eaLnBrk="1" fontAlgn="auto" latinLnBrk="0" hangingPunct="1">
              <a:lnSpc>
                <a:spcPct val="100000"/>
              </a:lnSpc>
              <a:spcBef>
                <a:spcPct val="20000"/>
              </a:spcBef>
              <a:spcAft>
                <a:spcPts val="0"/>
              </a:spcAft>
              <a:buClrTx/>
              <a:buSzTx/>
              <a:buFont typeface="+mj-lt"/>
              <a:buAutoNum type="arabicParenR"/>
              <a:tabLst/>
              <a:defRPr/>
            </a:pPr>
            <a:r>
              <a:rPr kumimoji="0" lang="fr-FR" sz="1800" b="0" i="0" u="none" strike="noStrike" kern="1200" cap="none" spc="0" normalizeH="0" baseline="0" noProof="0" dirty="0" smtClean="0">
                <a:ln>
                  <a:noFill/>
                </a:ln>
                <a:effectLst/>
                <a:uLnTx/>
                <a:uFillTx/>
                <a:latin typeface="+mn-lt"/>
                <a:ea typeface="+mn-ea"/>
                <a:cs typeface="+mn-cs"/>
              </a:rPr>
              <a:t>Signe l’</a:t>
            </a:r>
            <a:r>
              <a:rPr kumimoji="0" lang="fr-FR" sz="1800" b="0" i="0" u="none" strike="noStrike" kern="1200" cap="none" spc="0" normalizeH="0" baseline="0" noProof="1" smtClean="0">
                <a:ln>
                  <a:noFill/>
                </a:ln>
                <a:effectLst/>
                <a:uLnTx/>
                <a:uFillTx/>
                <a:latin typeface="+mn-lt"/>
                <a:ea typeface="+mn-ea"/>
                <a:cs typeface="+mn-cs"/>
              </a:rPr>
              <a:t>UL</a:t>
            </a:r>
            <a:r>
              <a:rPr kumimoji="0" lang="fr-FR" sz="1800" b="0" i="0" u="none" strike="noStrike" kern="1200" cap="none" spc="0" normalizeH="0" baseline="0" noProof="0" dirty="0" smtClean="0">
                <a:ln>
                  <a:noFill/>
                </a:ln>
                <a:effectLst/>
                <a:uLnTx/>
                <a:uFillTx/>
                <a:latin typeface="+mn-lt"/>
                <a:ea typeface="+mn-ea"/>
                <a:cs typeface="+mn-cs"/>
              </a:rPr>
              <a:t> avec sa clé privée</a:t>
            </a:r>
          </a:p>
        </p:txBody>
      </p:sp>
      <p:sp>
        <p:nvSpPr>
          <p:cNvPr id="28" name="Line 17"/>
          <p:cNvSpPr>
            <a:spLocks noChangeShapeType="1"/>
          </p:cNvSpPr>
          <p:nvPr/>
        </p:nvSpPr>
        <p:spPr bwMode="auto">
          <a:xfrm flipV="1">
            <a:off x="2079625" y="4737100"/>
            <a:ext cx="2762250" cy="19050"/>
          </a:xfrm>
          <a:prstGeom prst="line">
            <a:avLst/>
          </a:prstGeom>
          <a:noFill/>
          <a:ln w="19050">
            <a:solidFill>
              <a:schemeClr val="accent1"/>
            </a:solidFill>
            <a:prstDash val="dash"/>
            <a:round/>
            <a:headEnd type="triangle" w="med" len="med"/>
            <a:tailEnd/>
          </a:ln>
        </p:spPr>
        <p:txBody>
          <a:bodyPr anchor="ctr"/>
          <a:lstStyle/>
          <a:p>
            <a:endParaRPr lang="fr-FR"/>
          </a:p>
        </p:txBody>
      </p:sp>
      <p:sp>
        <p:nvSpPr>
          <p:cNvPr id="29" name="Text Box 18"/>
          <p:cNvSpPr txBox="1">
            <a:spLocks noChangeArrowheads="1"/>
          </p:cNvSpPr>
          <p:nvPr/>
        </p:nvSpPr>
        <p:spPr bwMode="auto">
          <a:xfrm>
            <a:off x="1882775" y="3763963"/>
            <a:ext cx="3673475" cy="738664"/>
          </a:xfrm>
          <a:prstGeom prst="rect">
            <a:avLst/>
          </a:prstGeom>
          <a:noFill/>
          <a:ln w="9525">
            <a:noFill/>
            <a:miter lim="800000"/>
            <a:headEnd/>
            <a:tailEnd/>
          </a:ln>
        </p:spPr>
        <p:txBody>
          <a:bodyPr>
            <a:spAutoFit/>
          </a:bodyPr>
          <a:lstStyle/>
          <a:p>
            <a:r>
              <a:rPr lang="fr-FR" sz="1400" b="0" dirty="0">
                <a:solidFill>
                  <a:schemeClr val="tx2"/>
                </a:solidFill>
                <a:latin typeface="Segoe" pitchFamily="34" charset="0"/>
                <a:cs typeface="Arial" charset="0"/>
              </a:rPr>
              <a:t>L’</a:t>
            </a:r>
            <a:r>
              <a:rPr lang="fr-FR" sz="1400" b="0" noProof="1">
                <a:solidFill>
                  <a:schemeClr val="tx2"/>
                </a:solidFill>
                <a:latin typeface="Segoe" pitchFamily="34" charset="0"/>
                <a:cs typeface="Arial" charset="0"/>
              </a:rPr>
              <a:t>UL</a:t>
            </a:r>
            <a:r>
              <a:rPr lang="fr-FR" sz="1400" b="0" dirty="0">
                <a:solidFill>
                  <a:schemeClr val="tx2"/>
                </a:solidFill>
                <a:latin typeface="Segoe" pitchFamily="34" charset="0"/>
                <a:cs typeface="Arial" charset="0"/>
              </a:rPr>
              <a:t> contenant la clé symétrique </a:t>
            </a:r>
            <a:r>
              <a:rPr lang="fr-FR" sz="1400" b="0" dirty="0" err="1">
                <a:solidFill>
                  <a:schemeClr val="tx2"/>
                </a:solidFill>
                <a:latin typeface="Segoe" pitchFamily="34" charset="0"/>
                <a:cs typeface="Arial" charset="0"/>
              </a:rPr>
              <a:t>re</a:t>
            </a:r>
            <a:r>
              <a:rPr lang="fr-FR" sz="1400" b="0" dirty="0">
                <a:solidFill>
                  <a:schemeClr val="tx2"/>
                </a:solidFill>
                <a:latin typeface="Segoe" pitchFamily="34" charset="0"/>
                <a:cs typeface="Arial" charset="0"/>
              </a:rPr>
              <a:t>-chiffrée et les droits donnés à l’utilisateur est retournée au client</a:t>
            </a:r>
            <a:endParaRPr lang="fr-FR" sz="1400" b="0" noProof="1">
              <a:solidFill>
                <a:schemeClr val="tx2"/>
              </a:solidFill>
              <a:latin typeface="Segoe" pitchFamily="34" charset="0"/>
              <a:cs typeface="Arial" charset="0"/>
            </a:endParaRPr>
          </a:p>
        </p:txBody>
      </p:sp>
      <p:grpSp>
        <p:nvGrpSpPr>
          <p:cNvPr id="30" name="Group 20"/>
          <p:cNvGrpSpPr>
            <a:grpSpLocks/>
          </p:cNvGrpSpPr>
          <p:nvPr/>
        </p:nvGrpSpPr>
        <p:grpSpPr bwMode="auto">
          <a:xfrm>
            <a:off x="4711700" y="3243263"/>
            <a:ext cx="3495675" cy="3109912"/>
            <a:chOff x="2746" y="2067"/>
            <a:chExt cx="2202" cy="1959"/>
          </a:xfrm>
        </p:grpSpPr>
        <p:pic>
          <p:nvPicPr>
            <p:cNvPr id="31" name="Picture 21" descr="sql"/>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3560" y="3322"/>
              <a:ext cx="583" cy="704"/>
            </a:xfrm>
            <a:prstGeom prst="rect">
              <a:avLst/>
            </a:prstGeom>
            <a:noFill/>
            <a:ln w="9525">
              <a:noFill/>
              <a:miter lim="800000"/>
              <a:headEnd/>
              <a:tailEnd/>
            </a:ln>
          </p:spPr>
        </p:pic>
        <p:pic>
          <p:nvPicPr>
            <p:cNvPr id="32" name="Picture 22" descr="webServiceserv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2856" y="2699"/>
              <a:ext cx="487" cy="613"/>
            </a:xfrm>
            <a:prstGeom prst="rect">
              <a:avLst/>
            </a:prstGeom>
            <a:noFill/>
            <a:ln w="9525">
              <a:noFill/>
              <a:miter lim="800000"/>
              <a:headEnd/>
              <a:tailEnd/>
            </a:ln>
          </p:spPr>
        </p:pic>
        <p:pic>
          <p:nvPicPr>
            <p:cNvPr id="33" name="Picture 23" descr="server"/>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614" y="2067"/>
              <a:ext cx="474" cy="625"/>
            </a:xfrm>
            <a:prstGeom prst="rect">
              <a:avLst/>
            </a:prstGeom>
            <a:noFill/>
            <a:ln w="9525">
              <a:noFill/>
              <a:miter lim="800000"/>
              <a:headEnd/>
              <a:tailEnd/>
            </a:ln>
          </p:spPr>
        </p:pic>
        <p:sp>
          <p:nvSpPr>
            <p:cNvPr id="34" name="Text Box 24"/>
            <p:cNvSpPr txBox="1">
              <a:spLocks noChangeArrowheads="1"/>
            </p:cNvSpPr>
            <p:nvPr/>
          </p:nvSpPr>
          <p:spPr bwMode="auto">
            <a:xfrm>
              <a:off x="2746" y="3325"/>
              <a:ext cx="832" cy="192"/>
            </a:xfrm>
            <a:prstGeom prst="rect">
              <a:avLst/>
            </a:prstGeom>
            <a:noFill/>
            <a:ln w="9525">
              <a:noFill/>
              <a:miter lim="800000"/>
              <a:headEnd/>
              <a:tailEnd/>
            </a:ln>
          </p:spPr>
          <p:txBody>
            <a:bodyPr>
              <a:spAutoFit/>
            </a:bodyPr>
            <a:lstStyle/>
            <a:p>
              <a:pPr algn="ctr"/>
              <a:r>
                <a:rPr lang="fr-FR" sz="1400" b="0">
                  <a:latin typeface="Segoe" pitchFamily="34" charset="0"/>
                  <a:cs typeface="Arial" charset="0"/>
                </a:rPr>
                <a:t>Serveur RMS</a:t>
              </a:r>
              <a:endParaRPr lang="fr-FR" sz="1400" b="0" noProof="1">
                <a:latin typeface="Segoe" pitchFamily="34" charset="0"/>
                <a:cs typeface="Arial" charset="0"/>
              </a:endParaRPr>
            </a:p>
          </p:txBody>
        </p:sp>
        <p:sp>
          <p:nvSpPr>
            <p:cNvPr id="35" name="Text Box 25"/>
            <p:cNvSpPr txBox="1">
              <a:spLocks noChangeArrowheads="1"/>
            </p:cNvSpPr>
            <p:nvPr/>
          </p:nvSpPr>
          <p:spPr bwMode="auto">
            <a:xfrm>
              <a:off x="4064" y="3515"/>
              <a:ext cx="826" cy="192"/>
            </a:xfrm>
            <a:prstGeom prst="rect">
              <a:avLst/>
            </a:prstGeom>
            <a:noFill/>
            <a:ln w="9525">
              <a:noFill/>
              <a:miter lim="800000"/>
              <a:headEnd/>
              <a:tailEnd/>
            </a:ln>
          </p:spPr>
          <p:txBody>
            <a:bodyPr>
              <a:spAutoFit/>
            </a:bodyPr>
            <a:lstStyle/>
            <a:p>
              <a:r>
                <a:rPr lang="fr-FR" sz="1400" b="0">
                  <a:latin typeface="Segoe" pitchFamily="34" charset="0"/>
                  <a:cs typeface="Arial" charset="0"/>
                </a:rPr>
                <a:t>SQL Server</a:t>
              </a:r>
              <a:endParaRPr lang="fr-FR" sz="1400" b="0" noProof="1">
                <a:latin typeface="Segoe" pitchFamily="34" charset="0"/>
                <a:cs typeface="Arial" charset="0"/>
              </a:endParaRPr>
            </a:p>
          </p:txBody>
        </p:sp>
        <p:sp>
          <p:nvSpPr>
            <p:cNvPr id="36" name="Text Box 26"/>
            <p:cNvSpPr txBox="1">
              <a:spLocks noChangeArrowheads="1"/>
            </p:cNvSpPr>
            <p:nvPr/>
          </p:nvSpPr>
          <p:spPr bwMode="auto">
            <a:xfrm>
              <a:off x="4014" y="2235"/>
              <a:ext cx="934" cy="192"/>
            </a:xfrm>
            <a:prstGeom prst="rect">
              <a:avLst/>
            </a:prstGeom>
            <a:noFill/>
            <a:ln w="9525">
              <a:noFill/>
              <a:miter lim="800000"/>
              <a:headEnd/>
              <a:tailEnd/>
            </a:ln>
          </p:spPr>
          <p:txBody>
            <a:bodyPr>
              <a:spAutoFit/>
            </a:bodyPr>
            <a:lstStyle/>
            <a:p>
              <a:r>
                <a:rPr lang="fr-FR" sz="1400" b="0">
                  <a:latin typeface="Segoe" pitchFamily="34" charset="0"/>
                  <a:cs typeface="Arial" charset="0"/>
                </a:rPr>
                <a:t>Active Directory</a:t>
              </a:r>
              <a:endParaRPr lang="fr-FR" sz="1400" b="0" noProof="1">
                <a:latin typeface="Segoe" pitchFamily="34" charset="0"/>
                <a:cs typeface="Arial" charset="0"/>
              </a:endParaRPr>
            </a:p>
          </p:txBody>
        </p:sp>
        <p:cxnSp>
          <p:nvCxnSpPr>
            <p:cNvPr id="37" name="AutoShape 27"/>
            <p:cNvCxnSpPr>
              <a:cxnSpLocks noChangeShapeType="1"/>
            </p:cNvCxnSpPr>
            <p:nvPr/>
          </p:nvCxnSpPr>
          <p:spPr bwMode="auto">
            <a:xfrm>
              <a:off x="3343" y="3006"/>
              <a:ext cx="509" cy="316"/>
            </a:xfrm>
            <a:prstGeom prst="bentConnector2">
              <a:avLst/>
            </a:prstGeom>
            <a:noFill/>
            <a:ln w="19050">
              <a:solidFill>
                <a:schemeClr val="tx1"/>
              </a:solidFill>
              <a:miter lim="800000"/>
              <a:headEnd/>
              <a:tailEnd/>
            </a:ln>
          </p:spPr>
        </p:cxnSp>
        <p:cxnSp>
          <p:nvCxnSpPr>
            <p:cNvPr id="38" name="AutoShape 28"/>
            <p:cNvCxnSpPr>
              <a:cxnSpLocks noChangeShapeType="1"/>
            </p:cNvCxnSpPr>
            <p:nvPr/>
          </p:nvCxnSpPr>
          <p:spPr bwMode="auto">
            <a:xfrm flipV="1">
              <a:off x="3343" y="2692"/>
              <a:ext cx="508" cy="314"/>
            </a:xfrm>
            <a:prstGeom prst="bentConnector2">
              <a:avLst/>
            </a:prstGeom>
            <a:noFill/>
            <a:ln w="19050">
              <a:solidFill>
                <a:schemeClr val="tx1"/>
              </a:solidFill>
              <a:miter lim="800000"/>
              <a:headEnd/>
              <a:tailEnd/>
            </a:ln>
          </p:spPr>
        </p:cxnSp>
      </p:grpSp>
      <p:pic>
        <p:nvPicPr>
          <p:cNvPr id="45" name="Picture 32" descr="PC"/>
          <p:cNvPicPr>
            <a:picLocks noChangeAspect="1" noChangeArrowheads="1"/>
          </p:cNvPicPr>
          <p:nvPr/>
        </p:nvPicPr>
        <p:blipFill>
          <a:blip r:embed="rId6">
            <a:clrChange>
              <a:clrFrom>
                <a:srgbClr val="08369A"/>
              </a:clrFrom>
              <a:clrTo>
                <a:srgbClr val="08369A">
                  <a:alpha val="0"/>
                </a:srgbClr>
              </a:clrTo>
            </a:clrChange>
          </a:blip>
          <a:srcRect/>
          <a:stretch>
            <a:fillRect/>
          </a:stretch>
        </p:blipFill>
        <p:spPr bwMode="auto">
          <a:xfrm>
            <a:off x="1038225" y="4432300"/>
            <a:ext cx="1119188"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Consommation de l’information</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29</a:t>
            </a:fld>
            <a:endParaRPr lang="fr-FR" sz="1400" b="1" dirty="0">
              <a:solidFill>
                <a:schemeClr val="bg1"/>
              </a:solidFill>
              <a:latin typeface="Times New Roman" pitchFamily="18" charset="0"/>
              <a:cs typeface="Times New Roman" pitchFamily="18" charset="0"/>
            </a:endParaRPr>
          </a:p>
        </p:txBody>
      </p:sp>
      <p:sp>
        <p:nvSpPr>
          <p:cNvPr id="47" name="ZoneTexte 46"/>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49" name="ZoneTexte 48"/>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Principes de fonctionnement</a:t>
            </a:r>
          </a:p>
          <a:p>
            <a:r>
              <a:rPr lang="fr-FR" sz="1200" dirty="0" smtClean="0">
                <a:solidFill>
                  <a:schemeClr val="bg1">
                    <a:lumMod val="75000"/>
                  </a:schemeClr>
                </a:solidFill>
                <a:latin typeface="Times New Roman" pitchFamily="18" charset="0"/>
                <a:cs typeface="Times New Roman" pitchFamily="18" charset="0"/>
              </a:rPr>
              <a:t>Publication de l’information</a:t>
            </a:r>
          </a:p>
          <a:p>
            <a:r>
              <a:rPr lang="fr-FR" sz="1200" b="1" dirty="0" smtClean="0">
                <a:solidFill>
                  <a:schemeClr val="bg1"/>
                </a:solidFill>
                <a:latin typeface="Times New Roman" pitchFamily="18" charset="0"/>
                <a:cs typeface="Times New Roman" pitchFamily="18" charset="0"/>
              </a:rPr>
              <a:t>Consommation de l’information</a:t>
            </a:r>
          </a:p>
          <a:p>
            <a:r>
              <a:rPr lang="fr-FR" sz="1200" dirty="0" smtClean="0">
                <a:solidFill>
                  <a:schemeClr val="bg1">
                    <a:lumMod val="75000"/>
                  </a:schemeClr>
                </a:solidFill>
                <a:latin typeface="Times New Roman" pitchFamily="18" charset="0"/>
                <a:cs typeface="Times New Roman" pitchFamily="18" charset="0"/>
              </a:rPr>
              <a:t>Résumé</a:t>
            </a:r>
          </a:p>
        </p:txBody>
      </p:sp>
      <p:sp>
        <p:nvSpPr>
          <p:cNvPr id="25" name="Rectangle 3"/>
          <p:cNvSpPr txBox="1">
            <a:spLocks noChangeArrowheads="1"/>
          </p:cNvSpPr>
          <p:nvPr/>
        </p:nvSpPr>
        <p:spPr>
          <a:xfrm>
            <a:off x="142844" y="2143116"/>
            <a:ext cx="8837613" cy="18542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smtClean="0">
                <a:ln>
                  <a:noFill/>
                </a:ln>
                <a:effectLst/>
                <a:uLnTx/>
                <a:uFillTx/>
                <a:latin typeface="+mn-lt"/>
                <a:ea typeface="+mn-ea"/>
                <a:cs typeface="+mn-cs"/>
              </a:rPr>
              <a:t>Étape </a:t>
            </a:r>
            <a:r>
              <a:rPr kumimoji="0" lang="en-US" sz="2400" b="1" i="0" u="none" strike="noStrike" kern="1200" cap="none" spc="0" normalizeH="0" baseline="0" noProof="0" dirty="0" smtClean="0">
                <a:ln>
                  <a:noFill/>
                </a:ln>
                <a:effectLst/>
                <a:uLnTx/>
                <a:uFillTx/>
                <a:latin typeface="+mn-lt"/>
                <a:ea typeface="+mn-ea"/>
                <a:cs typeface="+mn-cs"/>
              </a:rPr>
              <a:t>5 </a:t>
            </a:r>
            <a:r>
              <a:rPr kumimoji="0" lang="en-US" sz="2400" b="0" i="0" u="none" strike="noStrike" kern="1200" cap="none" spc="0" normalizeH="0" baseline="0" noProof="0" dirty="0" smtClean="0">
                <a:ln>
                  <a:noFill/>
                </a:ln>
                <a:effectLst/>
                <a:uLnTx/>
                <a:uFillTx/>
                <a:latin typeface="+mn-lt"/>
                <a:ea typeface="+mn-ea"/>
                <a:cs typeface="+mn-cs"/>
              </a:rPr>
              <a:t>- </a:t>
            </a:r>
            <a:r>
              <a:rPr kumimoji="0" lang="fr-FR" sz="2400" b="0" i="0" u="none" strike="noStrike" kern="1200" cap="none" spc="0" normalizeH="0" baseline="0" noProof="0" dirty="0" smtClean="0">
                <a:ln>
                  <a:noFill/>
                </a:ln>
                <a:effectLst/>
                <a:uLnTx/>
                <a:uFillTx/>
                <a:latin typeface="+mn-lt"/>
                <a:ea typeface="+mn-ea"/>
                <a:cs typeface="+mn-cs"/>
              </a:rPr>
              <a:t>Le Client RMS retourne l’UL à l’application « RMS-</a:t>
            </a:r>
            <a:r>
              <a:rPr kumimoji="0" lang="fr-FR" sz="2400" b="0" i="0" u="none" strike="noStrike" kern="1200" cap="none" spc="0" normalizeH="0" baseline="0" noProof="0" dirty="0" err="1" smtClean="0">
                <a:ln>
                  <a:noFill/>
                </a:ln>
                <a:effectLst/>
                <a:uLnTx/>
                <a:uFillTx/>
                <a:latin typeface="+mn-lt"/>
                <a:ea typeface="+mn-ea"/>
                <a:cs typeface="+mn-cs"/>
              </a:rPr>
              <a:t>enabled</a:t>
            </a:r>
            <a:r>
              <a:rPr kumimoji="0" lang="fr-FR" sz="2400" b="0" i="0" u="none" strike="noStrike" kern="1200" cap="none" spc="0" normalizeH="0" baseline="0" noProof="0" dirty="0" smtClean="0">
                <a:ln>
                  <a:noFill/>
                </a:ln>
                <a:effectLst/>
                <a:uLnTx/>
                <a:uFillTx/>
                <a:latin typeface="+mn-lt"/>
                <a:ea typeface="+mn-ea"/>
                <a:cs typeface="+mn-cs"/>
              </a:rPr>
              <a:t> »</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effectLst/>
                <a:uLnTx/>
                <a:uFillTx/>
                <a:latin typeface="+mn-lt"/>
                <a:ea typeface="+mn-ea"/>
                <a:cs typeface="+mn-cs"/>
              </a:rPr>
              <a:t>La « </a:t>
            </a:r>
            <a:r>
              <a:rPr kumimoji="0" lang="fr-FR" sz="2000" b="0" i="0" u="none" strike="noStrike" kern="1200" cap="none" spc="0" normalizeH="0" baseline="0" noProof="0" dirty="0" err="1" smtClean="0">
                <a:ln>
                  <a:noFill/>
                </a:ln>
                <a:effectLst/>
                <a:uLnTx/>
                <a:uFillTx/>
                <a:latin typeface="+mn-lt"/>
                <a:ea typeface="+mn-ea"/>
                <a:cs typeface="+mn-cs"/>
              </a:rPr>
              <a:t>lockbox</a:t>
            </a:r>
            <a:r>
              <a:rPr kumimoji="0" lang="fr-FR" sz="2000" b="0" i="0" u="none" strike="noStrike" kern="1200" cap="none" spc="0" normalizeH="0" baseline="0" noProof="0" dirty="0" smtClean="0">
                <a:ln>
                  <a:noFill/>
                </a:ln>
                <a:effectLst/>
                <a:uLnTx/>
                <a:uFillTx/>
                <a:latin typeface="+mn-lt"/>
                <a:ea typeface="+mn-ea"/>
                <a:cs typeface="+mn-cs"/>
              </a:rPr>
              <a:t> » déchiffre la clé privée de l’utilisateur (RAC) avec la clé privée de la machine</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effectLst/>
                <a:uLnTx/>
                <a:uFillTx/>
                <a:latin typeface="+mn-lt"/>
                <a:ea typeface="+mn-ea"/>
                <a:cs typeface="+mn-cs"/>
              </a:rPr>
              <a:t>La « </a:t>
            </a:r>
            <a:r>
              <a:rPr kumimoji="0" lang="fr-FR" sz="2000" b="0" i="0" u="none" strike="noStrike" kern="1200" cap="none" spc="0" normalizeH="0" baseline="0" noProof="0" dirty="0" err="1" smtClean="0">
                <a:ln>
                  <a:noFill/>
                </a:ln>
                <a:effectLst/>
                <a:uLnTx/>
                <a:uFillTx/>
                <a:latin typeface="+mn-lt"/>
                <a:ea typeface="+mn-ea"/>
                <a:cs typeface="+mn-cs"/>
              </a:rPr>
              <a:t>lockbox</a:t>
            </a:r>
            <a:r>
              <a:rPr kumimoji="0" lang="fr-FR" sz="2000" b="0" i="0" u="none" strike="noStrike" kern="1200" cap="none" spc="0" normalizeH="0" baseline="0" noProof="0" dirty="0" smtClean="0">
                <a:ln>
                  <a:noFill/>
                </a:ln>
                <a:effectLst/>
                <a:uLnTx/>
                <a:uFillTx/>
                <a:latin typeface="+mn-lt"/>
                <a:ea typeface="+mn-ea"/>
                <a:cs typeface="+mn-cs"/>
              </a:rPr>
              <a:t> » déchiffre la clé de contenu avec la clé privée de l’utilisateur</a:t>
            </a:r>
          </a:p>
          <a:p>
            <a:pPr marL="457200" marR="0" lvl="1"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effectLst/>
                <a:uLnTx/>
                <a:uFillTx/>
                <a:latin typeface="+mn-lt"/>
                <a:ea typeface="+mn-ea"/>
                <a:cs typeface="+mn-cs"/>
              </a:rPr>
              <a:t>Déchiffrement du contenu et des droits avec la clé de contenu</a:t>
            </a:r>
          </a:p>
        </p:txBody>
      </p:sp>
      <p:sp>
        <p:nvSpPr>
          <p:cNvPr id="81" name="Rectangle à coins arrondis 80"/>
          <p:cNvSpPr/>
          <p:nvPr/>
        </p:nvSpPr>
        <p:spPr>
          <a:xfrm>
            <a:off x="1643042" y="4857760"/>
            <a:ext cx="5286412" cy="121444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endParaRPr lang="fr-FR" b="1" dirty="0" smtClean="0"/>
          </a:p>
          <a:p>
            <a:pPr algn="just"/>
            <a:r>
              <a:rPr lang="fr-FR" b="1" dirty="0" smtClean="0"/>
              <a:t>La « </a:t>
            </a:r>
            <a:r>
              <a:rPr lang="fr-FR" b="1" dirty="0" err="1" smtClean="0"/>
              <a:t>Lockbox</a:t>
            </a:r>
            <a:r>
              <a:rPr lang="fr-FR" b="1" dirty="0" smtClean="0"/>
              <a:t>  contient :</a:t>
            </a:r>
          </a:p>
          <a:p>
            <a:pPr algn="just">
              <a:buFont typeface="Arial" pitchFamily="34" charset="0"/>
              <a:buChar char="•"/>
            </a:pPr>
            <a:r>
              <a:rPr lang="fr-FR" dirty="0" smtClean="0"/>
              <a:t>Les algorithmes de chiffrement RSA, DES et AES 128</a:t>
            </a:r>
          </a:p>
          <a:p>
            <a:pPr algn="just">
              <a:buFont typeface="Arial" pitchFamily="34" charset="0"/>
              <a:buChar char="•"/>
            </a:pPr>
            <a:r>
              <a:rPr lang="fr-FR" dirty="0" smtClean="0"/>
              <a:t>La logique nécessaire à la génération, stockage et signature numérique des </a:t>
            </a:r>
            <a:r>
              <a:rPr lang="fr-FR" dirty="0" err="1" smtClean="0"/>
              <a:t>credentials</a:t>
            </a:r>
            <a:r>
              <a:rPr lang="fr-FR" dirty="0" smtClean="0"/>
              <a:t> machine</a:t>
            </a:r>
          </a:p>
          <a:p>
            <a:pPr algn="ct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6597352"/>
            <a:ext cx="4572000" cy="474986"/>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8" name="ZoneTexte 7"/>
          <p:cNvSpPr txBox="1"/>
          <p:nvPr/>
        </p:nvSpPr>
        <p:spPr>
          <a:xfrm>
            <a:off x="0" y="1"/>
            <a:ext cx="4211960" cy="553998"/>
          </a:xfrm>
          <a:prstGeom prst="rect">
            <a:avLst/>
          </a:prstGeom>
          <a:noFill/>
        </p:spPr>
        <p:txBody>
          <a:bodyPr wrap="square" rtlCol="0">
            <a:spAutoFit/>
          </a:bodyPr>
          <a:lstStyle/>
          <a:p>
            <a:pPr algn="r"/>
            <a:endParaRPr lang="fr-FR" sz="1200" dirty="0" smtClean="0">
              <a:latin typeface="Times New Roman" pitchFamily="18" charset="0"/>
              <a:cs typeface="Times New Roman" pitchFamily="18" charset="0"/>
            </a:endParaRPr>
          </a:p>
          <a:p>
            <a:endParaRPr lang="fr-FR" dirty="0" smtClean="0"/>
          </a:p>
        </p:txBody>
      </p:sp>
      <p:sp>
        <p:nvSpPr>
          <p:cNvPr id="11" name="Rectangle 10"/>
          <p:cNvSpPr/>
          <p:nvPr/>
        </p:nvSpPr>
        <p:spPr>
          <a:xfrm>
            <a:off x="0" y="6597352"/>
            <a:ext cx="4572000" cy="474986"/>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307777"/>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endParaRPr lang="fr-FR" sz="1400" b="1" dirty="0">
              <a:solidFill>
                <a:schemeClr val="bg1"/>
              </a:solidFill>
              <a:latin typeface="Times New Roman" pitchFamily="18" charset="0"/>
              <a:cs typeface="Times New Roman" pitchFamily="18" charset="0"/>
            </a:endParaRPr>
          </a:p>
        </p:txBody>
      </p:sp>
      <p:sp>
        <p:nvSpPr>
          <p:cNvPr id="16" name="ZoneTexte 15"/>
          <p:cNvSpPr txBox="1"/>
          <p:nvPr/>
        </p:nvSpPr>
        <p:spPr>
          <a:xfrm>
            <a:off x="5004048" y="6597352"/>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0"/>
            <a:ext cx="9144000" cy="908720"/>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3600" b="1" dirty="0" smtClean="0">
                <a:latin typeface="+mj-lt"/>
                <a:cs typeface="Times New Roman" pitchFamily="18" charset="0"/>
              </a:rPr>
              <a:t>Organisation de l’exposé</a:t>
            </a:r>
            <a:endParaRPr lang="fr-FR" sz="3600" b="1" dirty="0">
              <a:latin typeface="+mj-lt"/>
              <a:cs typeface="Times New Roman" pitchFamily="18" charset="0"/>
            </a:endParaRPr>
          </a:p>
        </p:txBody>
      </p:sp>
      <p:sp>
        <p:nvSpPr>
          <p:cNvPr id="13"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3</a:t>
            </a:fld>
            <a:endParaRPr lang="fr-FR" sz="1400" b="1" dirty="0">
              <a:solidFill>
                <a:schemeClr val="bg1"/>
              </a:solidFill>
              <a:latin typeface="Times New Roman" pitchFamily="18" charset="0"/>
              <a:cs typeface="Times New Roman" pitchFamily="18" charset="0"/>
            </a:endParaRPr>
          </a:p>
        </p:txBody>
      </p:sp>
      <p:sp>
        <p:nvSpPr>
          <p:cNvPr id="10" name="ZoneTexte 9"/>
          <p:cNvSpPr txBox="1"/>
          <p:nvPr/>
        </p:nvSpPr>
        <p:spPr>
          <a:xfrm>
            <a:off x="357158" y="2285992"/>
            <a:ext cx="8501122" cy="3108543"/>
          </a:xfrm>
          <a:prstGeom prst="rect">
            <a:avLst/>
          </a:prstGeom>
          <a:noFill/>
        </p:spPr>
        <p:txBody>
          <a:bodyPr wrap="square" rtlCol="0">
            <a:spAutoFit/>
          </a:bodyPr>
          <a:lstStyle/>
          <a:p>
            <a:pPr>
              <a:buFont typeface="Wingdings" pitchFamily="2" charset="2"/>
              <a:buChar char="Ø"/>
            </a:pPr>
            <a:r>
              <a:rPr lang="fr-FR" sz="2800" dirty="0" smtClean="0"/>
              <a:t> ADRMS dans les grandes lignes</a:t>
            </a:r>
          </a:p>
          <a:p>
            <a:pPr lvl="1">
              <a:buFont typeface="Arial" pitchFamily="34" charset="0"/>
              <a:buChar char="•"/>
            </a:pPr>
            <a:endParaRPr lang="fr-FR" sz="2800" dirty="0" smtClean="0"/>
          </a:p>
          <a:p>
            <a:pPr>
              <a:buFont typeface="Wingdings" pitchFamily="2" charset="2"/>
              <a:buChar char="Ø"/>
            </a:pPr>
            <a:r>
              <a:rPr lang="fr-FR" sz="2800" dirty="0" smtClean="0"/>
              <a:t>Installation et configuration</a:t>
            </a:r>
          </a:p>
          <a:p>
            <a:pPr>
              <a:buFont typeface="Wingdings" pitchFamily="2" charset="2"/>
              <a:buChar char="Ø"/>
            </a:pPr>
            <a:endParaRPr lang="fr-FR" sz="2800" dirty="0" smtClean="0"/>
          </a:p>
          <a:p>
            <a:pPr>
              <a:buFont typeface="Wingdings" pitchFamily="2" charset="2"/>
              <a:buChar char="Ø"/>
            </a:pPr>
            <a:r>
              <a:rPr lang="fr-FR" sz="2800" dirty="0" smtClean="0"/>
              <a:t>Fonctionnement d’ADRMS</a:t>
            </a:r>
          </a:p>
          <a:p>
            <a:endParaRPr lang="fr-FR" sz="2800" dirty="0" smtClean="0"/>
          </a:p>
          <a:p>
            <a:pPr>
              <a:buFont typeface="Wingdings" pitchFamily="2" charset="2"/>
              <a:buChar char="Ø"/>
            </a:pPr>
            <a:r>
              <a:rPr lang="fr-FR" sz="2800" dirty="0" smtClean="0"/>
              <a:t>Limitations et concurrence</a:t>
            </a:r>
          </a:p>
        </p:txBody>
      </p:sp>
      <p:pic>
        <p:nvPicPr>
          <p:cNvPr id="3074" name="Picture 2"/>
          <p:cNvPicPr>
            <a:picLocks noChangeAspect="1" noChangeArrowheads="1"/>
          </p:cNvPicPr>
          <p:nvPr/>
        </p:nvPicPr>
        <p:blipFill>
          <a:blip r:embed="rId3"/>
          <a:srcRect/>
          <a:stretch>
            <a:fillRect/>
          </a:stretch>
        </p:blipFill>
        <p:spPr bwMode="auto">
          <a:xfrm>
            <a:off x="5715008" y="3147144"/>
            <a:ext cx="2643206" cy="14898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0" name="ZoneTexte 9"/>
          <p:cNvSpPr txBox="1"/>
          <p:nvPr/>
        </p:nvSpPr>
        <p:spPr>
          <a:xfrm>
            <a:off x="4932040" y="0"/>
            <a:ext cx="4211960" cy="830997"/>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Principes de fonctionnement</a:t>
            </a:r>
          </a:p>
          <a:p>
            <a:r>
              <a:rPr lang="fr-FR" sz="1200" dirty="0" smtClean="0">
                <a:solidFill>
                  <a:schemeClr val="bg1">
                    <a:lumMod val="75000"/>
                  </a:schemeClr>
                </a:solidFill>
                <a:latin typeface="Times New Roman" pitchFamily="18" charset="0"/>
                <a:cs typeface="Times New Roman" pitchFamily="18" charset="0"/>
              </a:rPr>
              <a:t>Publication de l’information</a:t>
            </a:r>
          </a:p>
          <a:p>
            <a:r>
              <a:rPr lang="fr-FR" sz="1200" dirty="0" smtClean="0">
                <a:solidFill>
                  <a:schemeClr val="bg1">
                    <a:lumMod val="75000"/>
                  </a:schemeClr>
                </a:solidFill>
                <a:latin typeface="Times New Roman" pitchFamily="18" charset="0"/>
                <a:cs typeface="Times New Roman" pitchFamily="18" charset="0"/>
              </a:rPr>
              <a:t>Consommation de l’information</a:t>
            </a:r>
          </a:p>
          <a:p>
            <a:r>
              <a:rPr lang="fr-FR" sz="1200" b="1" dirty="0" smtClean="0">
                <a:solidFill>
                  <a:schemeClr val="bg1"/>
                </a:solidFill>
                <a:latin typeface="Times New Roman" pitchFamily="18" charset="0"/>
                <a:cs typeface="Times New Roman" pitchFamily="18" charset="0"/>
              </a:rPr>
              <a:t>Résumé</a:t>
            </a: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Principes de fonctionnement</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30</a:t>
            </a:fld>
            <a:endParaRPr lang="fr-FR" sz="1400" b="1" dirty="0">
              <a:solidFill>
                <a:schemeClr val="bg1"/>
              </a:solidFill>
              <a:latin typeface="Times New Roman" pitchFamily="18" charset="0"/>
              <a:cs typeface="Times New Roman" pitchFamily="18" charset="0"/>
            </a:endParaRPr>
          </a:p>
        </p:txBody>
      </p:sp>
      <p:pic>
        <p:nvPicPr>
          <p:cNvPr id="58" name="Picture 3" descr="Server"/>
          <p:cNvPicPr>
            <a:picLocks noChangeAspect="1" noChangeArrowheads="1"/>
          </p:cNvPicPr>
          <p:nvPr/>
        </p:nvPicPr>
        <p:blipFill>
          <a:blip r:embed="rId3"/>
          <a:srcRect/>
          <a:stretch>
            <a:fillRect/>
          </a:stretch>
        </p:blipFill>
        <p:spPr bwMode="auto">
          <a:xfrm>
            <a:off x="1273168" y="1873237"/>
            <a:ext cx="771525" cy="906462"/>
          </a:xfrm>
          <a:prstGeom prst="rect">
            <a:avLst/>
          </a:prstGeom>
          <a:noFill/>
          <a:ln w="9525">
            <a:noFill/>
            <a:miter lim="800000"/>
            <a:headEnd/>
            <a:tailEnd/>
          </a:ln>
        </p:spPr>
      </p:pic>
      <p:grpSp>
        <p:nvGrpSpPr>
          <p:cNvPr id="2" name="Group 4"/>
          <p:cNvGrpSpPr>
            <a:grpSpLocks/>
          </p:cNvGrpSpPr>
          <p:nvPr/>
        </p:nvGrpSpPr>
        <p:grpSpPr bwMode="auto">
          <a:xfrm>
            <a:off x="1308093" y="4765662"/>
            <a:ext cx="1041400" cy="1295400"/>
            <a:chOff x="3665" y="2250"/>
            <a:chExt cx="1040" cy="1218"/>
          </a:xfrm>
        </p:grpSpPr>
        <p:pic>
          <p:nvPicPr>
            <p:cNvPr id="60" name="Picture 5" descr="Computer_Desktop+Keyboard"/>
            <p:cNvPicPr>
              <a:picLocks noChangeAspect="1" noChangeArrowheads="1"/>
            </p:cNvPicPr>
            <p:nvPr/>
          </p:nvPicPr>
          <p:blipFill>
            <a:blip r:embed="rId4"/>
            <a:srcRect/>
            <a:stretch>
              <a:fillRect/>
            </a:stretch>
          </p:blipFill>
          <p:spPr bwMode="auto">
            <a:xfrm>
              <a:off x="3894" y="2250"/>
              <a:ext cx="811" cy="909"/>
            </a:xfrm>
            <a:prstGeom prst="rect">
              <a:avLst/>
            </a:prstGeom>
            <a:noFill/>
            <a:ln w="9525">
              <a:noFill/>
              <a:miter lim="800000"/>
              <a:headEnd/>
              <a:tailEnd/>
            </a:ln>
          </p:spPr>
        </p:pic>
        <p:pic>
          <p:nvPicPr>
            <p:cNvPr id="61" name="Picture 6" descr="User_Half01"/>
            <p:cNvPicPr>
              <a:picLocks noChangeAspect="1" noChangeArrowheads="1"/>
            </p:cNvPicPr>
            <p:nvPr/>
          </p:nvPicPr>
          <p:blipFill>
            <a:blip r:embed="rId5"/>
            <a:srcRect/>
            <a:stretch>
              <a:fillRect/>
            </a:stretch>
          </p:blipFill>
          <p:spPr bwMode="auto">
            <a:xfrm>
              <a:off x="3665" y="2531"/>
              <a:ext cx="594" cy="937"/>
            </a:xfrm>
            <a:prstGeom prst="rect">
              <a:avLst/>
            </a:prstGeom>
            <a:noFill/>
            <a:ln w="9525">
              <a:noFill/>
              <a:miter lim="800000"/>
              <a:headEnd/>
              <a:tailEnd/>
            </a:ln>
          </p:spPr>
        </p:pic>
      </p:grpSp>
      <p:pic>
        <p:nvPicPr>
          <p:cNvPr id="62" name="Picture 7" descr="Server"/>
          <p:cNvPicPr>
            <a:picLocks noChangeAspect="1" noChangeArrowheads="1"/>
          </p:cNvPicPr>
          <p:nvPr/>
        </p:nvPicPr>
        <p:blipFill>
          <a:blip r:embed="rId3"/>
          <a:srcRect/>
          <a:stretch>
            <a:fillRect/>
          </a:stretch>
        </p:blipFill>
        <p:spPr bwMode="auto">
          <a:xfrm>
            <a:off x="6881805" y="1873237"/>
            <a:ext cx="771525" cy="906462"/>
          </a:xfrm>
          <a:prstGeom prst="rect">
            <a:avLst/>
          </a:prstGeom>
          <a:noFill/>
          <a:ln w="9525">
            <a:noFill/>
            <a:miter lim="800000"/>
            <a:headEnd/>
            <a:tailEnd/>
          </a:ln>
        </p:spPr>
      </p:pic>
      <p:pic>
        <p:nvPicPr>
          <p:cNvPr id="63" name="Picture 9" descr="Document_CheckList01"/>
          <p:cNvPicPr>
            <a:picLocks noChangeAspect="1" noChangeArrowheads="1"/>
          </p:cNvPicPr>
          <p:nvPr/>
        </p:nvPicPr>
        <p:blipFill>
          <a:blip r:embed="rId6"/>
          <a:srcRect/>
          <a:stretch>
            <a:fillRect/>
          </a:stretch>
        </p:blipFill>
        <p:spPr bwMode="auto">
          <a:xfrm>
            <a:off x="1343018" y="4168762"/>
            <a:ext cx="498475" cy="811212"/>
          </a:xfrm>
          <a:prstGeom prst="rect">
            <a:avLst/>
          </a:prstGeom>
          <a:noFill/>
          <a:ln w="9525">
            <a:noFill/>
            <a:miter lim="800000"/>
            <a:headEnd/>
            <a:tailEnd/>
          </a:ln>
        </p:spPr>
      </p:pic>
      <p:pic>
        <p:nvPicPr>
          <p:cNvPr id="64" name="Picture 10" descr="Encryption"/>
          <p:cNvPicPr>
            <a:picLocks noChangeAspect="1" noChangeArrowheads="1"/>
          </p:cNvPicPr>
          <p:nvPr/>
        </p:nvPicPr>
        <p:blipFill>
          <a:blip r:embed="rId7"/>
          <a:srcRect/>
          <a:stretch>
            <a:fillRect/>
          </a:stretch>
        </p:blipFill>
        <p:spPr bwMode="auto">
          <a:xfrm>
            <a:off x="1703380" y="4127487"/>
            <a:ext cx="320675" cy="514350"/>
          </a:xfrm>
          <a:prstGeom prst="rect">
            <a:avLst/>
          </a:prstGeom>
          <a:noFill/>
          <a:ln w="9525">
            <a:noFill/>
            <a:miter lim="800000"/>
            <a:headEnd/>
            <a:tailEnd/>
          </a:ln>
        </p:spPr>
      </p:pic>
      <p:pic>
        <p:nvPicPr>
          <p:cNvPr id="65" name="Picture 12" descr="Document_CheckList01"/>
          <p:cNvPicPr>
            <a:picLocks noChangeAspect="1" noChangeArrowheads="1"/>
          </p:cNvPicPr>
          <p:nvPr/>
        </p:nvPicPr>
        <p:blipFill>
          <a:blip r:embed="rId6"/>
          <a:srcRect/>
          <a:stretch>
            <a:fillRect/>
          </a:stretch>
        </p:blipFill>
        <p:spPr bwMode="auto">
          <a:xfrm>
            <a:off x="7292968" y="4354499"/>
            <a:ext cx="498475" cy="811213"/>
          </a:xfrm>
          <a:prstGeom prst="rect">
            <a:avLst/>
          </a:prstGeom>
          <a:noFill/>
          <a:ln w="9525">
            <a:noFill/>
            <a:miter lim="800000"/>
            <a:headEnd/>
            <a:tailEnd/>
          </a:ln>
        </p:spPr>
      </p:pic>
      <p:pic>
        <p:nvPicPr>
          <p:cNvPr id="66" name="Picture 13" descr="Encryption"/>
          <p:cNvPicPr>
            <a:picLocks noChangeAspect="1" noChangeArrowheads="1"/>
          </p:cNvPicPr>
          <p:nvPr/>
        </p:nvPicPr>
        <p:blipFill>
          <a:blip r:embed="rId7"/>
          <a:srcRect/>
          <a:stretch>
            <a:fillRect/>
          </a:stretch>
        </p:blipFill>
        <p:spPr bwMode="auto">
          <a:xfrm>
            <a:off x="7653330" y="4313224"/>
            <a:ext cx="320675" cy="514350"/>
          </a:xfrm>
          <a:prstGeom prst="rect">
            <a:avLst/>
          </a:prstGeom>
          <a:noFill/>
          <a:ln w="9525">
            <a:noFill/>
            <a:miter lim="800000"/>
            <a:headEnd/>
            <a:tailEnd/>
          </a:ln>
        </p:spPr>
      </p:pic>
      <p:sp>
        <p:nvSpPr>
          <p:cNvPr id="67" name="Text Box 14"/>
          <p:cNvSpPr txBox="1">
            <a:spLocks noChangeArrowheads="1"/>
          </p:cNvSpPr>
          <p:nvPr/>
        </p:nvSpPr>
        <p:spPr bwMode="auto">
          <a:xfrm>
            <a:off x="601655" y="6143612"/>
            <a:ext cx="2102883" cy="338554"/>
          </a:xfrm>
          <a:prstGeom prst="rect">
            <a:avLst/>
          </a:prstGeom>
          <a:noFill/>
          <a:ln w="38100" algn="ctr">
            <a:noFill/>
            <a:miter lim="800000"/>
            <a:headEnd/>
            <a:tailEnd/>
          </a:ln>
        </p:spPr>
        <p:txBody>
          <a:bodyPr wrap="none" lIns="182880" rIns="182880">
            <a:spAutoFit/>
          </a:bodyPr>
          <a:lstStyle/>
          <a:p>
            <a:r>
              <a:rPr lang="en-US" sz="1600" b="0" dirty="0" smtClean="0"/>
              <a:t>Auteur du document</a:t>
            </a:r>
            <a:endParaRPr lang="en-US" sz="1600" b="0" dirty="0"/>
          </a:p>
        </p:txBody>
      </p:sp>
      <p:sp>
        <p:nvSpPr>
          <p:cNvPr id="68" name="Text Box 15"/>
          <p:cNvSpPr txBox="1">
            <a:spLocks noChangeArrowheads="1"/>
          </p:cNvSpPr>
          <p:nvPr/>
        </p:nvSpPr>
        <p:spPr bwMode="auto">
          <a:xfrm>
            <a:off x="5908668" y="6143612"/>
            <a:ext cx="2536464" cy="338554"/>
          </a:xfrm>
          <a:prstGeom prst="rect">
            <a:avLst/>
          </a:prstGeom>
          <a:noFill/>
          <a:ln w="38100" algn="ctr">
            <a:noFill/>
            <a:miter lim="800000"/>
            <a:headEnd/>
            <a:tailEnd/>
          </a:ln>
        </p:spPr>
        <p:txBody>
          <a:bodyPr wrap="none" lIns="182880" rIns="182880">
            <a:spAutoFit/>
          </a:bodyPr>
          <a:lstStyle/>
          <a:p>
            <a:r>
              <a:rPr lang="en-US" sz="1600" b="0" dirty="0" err="1" smtClean="0"/>
              <a:t>Destinataire</a:t>
            </a:r>
            <a:r>
              <a:rPr lang="en-US" sz="1600" b="0" dirty="0" smtClean="0"/>
              <a:t> du document</a:t>
            </a:r>
            <a:endParaRPr lang="en-US" sz="1600" b="0" dirty="0"/>
          </a:p>
        </p:txBody>
      </p:sp>
      <p:sp>
        <p:nvSpPr>
          <p:cNvPr id="69" name="Line 16"/>
          <p:cNvSpPr>
            <a:spLocks noChangeShapeType="1"/>
          </p:cNvSpPr>
          <p:nvPr/>
        </p:nvSpPr>
        <p:spPr bwMode="auto">
          <a:xfrm flipH="1">
            <a:off x="2266943" y="2601899"/>
            <a:ext cx="2106612" cy="2192338"/>
          </a:xfrm>
          <a:prstGeom prst="line">
            <a:avLst/>
          </a:prstGeom>
          <a:noFill/>
          <a:ln w="38100">
            <a:solidFill>
              <a:srgbClr val="CC3300"/>
            </a:solidFill>
            <a:prstDash val="sysDot"/>
            <a:round/>
            <a:headEnd/>
            <a:tailEnd type="triangle" w="med" len="med"/>
          </a:ln>
        </p:spPr>
        <p:txBody>
          <a:bodyPr lIns="182880" rIns="182880" anchor="ctr"/>
          <a:lstStyle/>
          <a:p>
            <a:endParaRPr lang="fr-FR"/>
          </a:p>
        </p:txBody>
      </p:sp>
      <p:sp>
        <p:nvSpPr>
          <p:cNvPr id="70" name="AutoShape 17"/>
          <p:cNvSpPr>
            <a:spLocks noChangeArrowheads="1"/>
          </p:cNvSpPr>
          <p:nvPr/>
        </p:nvSpPr>
        <p:spPr bwMode="auto">
          <a:xfrm>
            <a:off x="1085843" y="4543412"/>
            <a:ext cx="325437" cy="379412"/>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p>
            <a:pPr>
              <a:defRPr/>
            </a:pPr>
            <a:r>
              <a:rPr lang="en-US">
                <a:solidFill>
                  <a:srgbClr val="990033"/>
                </a:solidFill>
              </a:rPr>
              <a:t>2</a:t>
            </a:r>
          </a:p>
        </p:txBody>
      </p:sp>
      <p:sp>
        <p:nvSpPr>
          <p:cNvPr id="71" name="AutoShape 18"/>
          <p:cNvSpPr>
            <a:spLocks noChangeArrowheads="1"/>
          </p:cNvSpPr>
          <p:nvPr/>
        </p:nvSpPr>
        <p:spPr bwMode="auto">
          <a:xfrm>
            <a:off x="1870068" y="3876662"/>
            <a:ext cx="325437" cy="379412"/>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p>
            <a:pPr>
              <a:defRPr/>
            </a:pPr>
            <a:r>
              <a:rPr lang="en-US">
                <a:solidFill>
                  <a:srgbClr val="990033"/>
                </a:solidFill>
              </a:rPr>
              <a:t>3</a:t>
            </a:r>
          </a:p>
        </p:txBody>
      </p:sp>
      <p:sp>
        <p:nvSpPr>
          <p:cNvPr id="72" name="AutoShape 19"/>
          <p:cNvSpPr>
            <a:spLocks noChangeArrowheads="1"/>
          </p:cNvSpPr>
          <p:nvPr/>
        </p:nvSpPr>
        <p:spPr bwMode="auto">
          <a:xfrm>
            <a:off x="2944805" y="3454387"/>
            <a:ext cx="325438" cy="379412"/>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p>
            <a:pPr>
              <a:defRPr/>
            </a:pPr>
            <a:r>
              <a:rPr lang="en-US">
                <a:solidFill>
                  <a:srgbClr val="990033"/>
                </a:solidFill>
              </a:rPr>
              <a:t>1</a:t>
            </a:r>
          </a:p>
        </p:txBody>
      </p:sp>
      <p:sp>
        <p:nvSpPr>
          <p:cNvPr id="73" name="Line 20"/>
          <p:cNvSpPr>
            <a:spLocks noChangeShapeType="1"/>
          </p:cNvSpPr>
          <p:nvPr/>
        </p:nvSpPr>
        <p:spPr bwMode="auto">
          <a:xfrm>
            <a:off x="2152643" y="2254237"/>
            <a:ext cx="1843087" cy="0"/>
          </a:xfrm>
          <a:prstGeom prst="line">
            <a:avLst/>
          </a:prstGeom>
          <a:noFill/>
          <a:ln w="38100">
            <a:solidFill>
              <a:srgbClr val="CC3300"/>
            </a:solidFill>
            <a:round/>
            <a:headEnd type="triangle" w="med" len="med"/>
            <a:tailEnd type="triangle" w="med" len="med"/>
          </a:ln>
        </p:spPr>
        <p:txBody>
          <a:bodyPr lIns="182880" rIns="182880" anchor="ctr"/>
          <a:lstStyle/>
          <a:p>
            <a:endParaRPr lang="fr-FR"/>
          </a:p>
        </p:txBody>
      </p:sp>
      <p:sp>
        <p:nvSpPr>
          <p:cNvPr id="74" name="Line 21"/>
          <p:cNvSpPr>
            <a:spLocks noChangeShapeType="1"/>
          </p:cNvSpPr>
          <p:nvPr/>
        </p:nvSpPr>
        <p:spPr bwMode="auto">
          <a:xfrm>
            <a:off x="4983155" y="2254237"/>
            <a:ext cx="1827213" cy="0"/>
          </a:xfrm>
          <a:prstGeom prst="line">
            <a:avLst/>
          </a:prstGeom>
          <a:noFill/>
          <a:ln w="38100">
            <a:solidFill>
              <a:srgbClr val="CC3300"/>
            </a:solidFill>
            <a:round/>
            <a:headEnd type="triangle" w="med" len="med"/>
            <a:tailEnd type="triangle" w="med" len="med"/>
          </a:ln>
        </p:spPr>
        <p:txBody>
          <a:bodyPr lIns="182880" rIns="182880" anchor="ctr"/>
          <a:lstStyle/>
          <a:p>
            <a:endParaRPr lang="fr-FR"/>
          </a:p>
        </p:txBody>
      </p:sp>
      <p:sp>
        <p:nvSpPr>
          <p:cNvPr id="75" name="Line 22"/>
          <p:cNvSpPr>
            <a:spLocks noChangeShapeType="1"/>
          </p:cNvSpPr>
          <p:nvPr/>
        </p:nvSpPr>
        <p:spPr bwMode="auto">
          <a:xfrm>
            <a:off x="2384418" y="5330812"/>
            <a:ext cx="4151312" cy="0"/>
          </a:xfrm>
          <a:prstGeom prst="line">
            <a:avLst/>
          </a:prstGeom>
          <a:noFill/>
          <a:ln w="38100">
            <a:solidFill>
              <a:srgbClr val="CC3300"/>
            </a:solidFill>
            <a:round/>
            <a:headEnd/>
            <a:tailEnd type="triangle" w="med" len="med"/>
          </a:ln>
        </p:spPr>
        <p:txBody>
          <a:bodyPr lIns="182880" rIns="182880" anchor="ctr"/>
          <a:lstStyle/>
          <a:p>
            <a:endParaRPr lang="fr-FR"/>
          </a:p>
        </p:txBody>
      </p:sp>
      <p:sp>
        <p:nvSpPr>
          <p:cNvPr id="76" name="AutoShape 23"/>
          <p:cNvSpPr>
            <a:spLocks noChangeArrowheads="1"/>
          </p:cNvSpPr>
          <p:nvPr/>
        </p:nvSpPr>
        <p:spPr bwMode="auto">
          <a:xfrm>
            <a:off x="4235443" y="4994262"/>
            <a:ext cx="325437" cy="379412"/>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p>
            <a:pPr>
              <a:defRPr/>
            </a:pPr>
            <a:r>
              <a:rPr lang="en-US">
                <a:solidFill>
                  <a:srgbClr val="990033"/>
                </a:solidFill>
              </a:rPr>
              <a:t>4</a:t>
            </a:r>
          </a:p>
        </p:txBody>
      </p:sp>
      <p:sp>
        <p:nvSpPr>
          <p:cNvPr id="77" name="AutoShape 24"/>
          <p:cNvSpPr>
            <a:spLocks noChangeArrowheads="1"/>
          </p:cNvSpPr>
          <p:nvPr/>
        </p:nvSpPr>
        <p:spPr bwMode="auto">
          <a:xfrm>
            <a:off x="7659680" y="4906949"/>
            <a:ext cx="325438" cy="379413"/>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p>
            <a:pPr>
              <a:defRPr/>
            </a:pPr>
            <a:r>
              <a:rPr lang="en-US">
                <a:solidFill>
                  <a:srgbClr val="990033"/>
                </a:solidFill>
              </a:rPr>
              <a:t>5</a:t>
            </a:r>
          </a:p>
        </p:txBody>
      </p:sp>
      <p:sp>
        <p:nvSpPr>
          <p:cNvPr id="78" name="Line 25"/>
          <p:cNvSpPr>
            <a:spLocks noChangeShapeType="1"/>
          </p:cNvSpPr>
          <p:nvPr/>
        </p:nvSpPr>
        <p:spPr bwMode="auto">
          <a:xfrm flipH="1" flipV="1">
            <a:off x="4692643" y="2674924"/>
            <a:ext cx="2308225" cy="2308225"/>
          </a:xfrm>
          <a:prstGeom prst="line">
            <a:avLst/>
          </a:prstGeom>
          <a:noFill/>
          <a:ln w="38100">
            <a:solidFill>
              <a:srgbClr val="CC3300"/>
            </a:solidFill>
            <a:round/>
            <a:headEnd/>
            <a:tailEnd type="triangle" w="med" len="med"/>
          </a:ln>
        </p:spPr>
        <p:txBody>
          <a:bodyPr lIns="182880" rIns="182880" anchor="ctr"/>
          <a:lstStyle/>
          <a:p>
            <a:endParaRPr lang="fr-FR"/>
          </a:p>
        </p:txBody>
      </p:sp>
      <p:pic>
        <p:nvPicPr>
          <p:cNvPr id="79" name="Picture 26" descr="UserWithDesktopComputer"/>
          <p:cNvPicPr>
            <a:picLocks noChangeAspect="1" noChangeArrowheads="1"/>
          </p:cNvPicPr>
          <p:nvPr/>
        </p:nvPicPr>
        <p:blipFill>
          <a:blip r:embed="rId8"/>
          <a:srcRect/>
          <a:stretch>
            <a:fillRect/>
          </a:stretch>
        </p:blipFill>
        <p:spPr bwMode="auto">
          <a:xfrm>
            <a:off x="6461118" y="4765662"/>
            <a:ext cx="1174750" cy="1366837"/>
          </a:xfrm>
          <a:prstGeom prst="rect">
            <a:avLst/>
          </a:prstGeom>
          <a:noFill/>
          <a:ln w="9525">
            <a:noFill/>
            <a:miter lim="800000"/>
            <a:headEnd/>
            <a:tailEnd/>
          </a:ln>
        </p:spPr>
      </p:pic>
      <p:sp>
        <p:nvSpPr>
          <p:cNvPr id="80" name="AutoShape 27"/>
          <p:cNvSpPr>
            <a:spLocks noChangeArrowheads="1"/>
          </p:cNvSpPr>
          <p:nvPr/>
        </p:nvSpPr>
        <p:spPr bwMode="auto">
          <a:xfrm>
            <a:off x="5310180" y="3441687"/>
            <a:ext cx="325438" cy="379412"/>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p>
            <a:pPr>
              <a:defRPr/>
            </a:pPr>
            <a:r>
              <a:rPr lang="en-US">
                <a:solidFill>
                  <a:srgbClr val="990033"/>
                </a:solidFill>
              </a:rPr>
              <a:t>6</a:t>
            </a:r>
          </a:p>
        </p:txBody>
      </p:sp>
      <p:sp>
        <p:nvSpPr>
          <p:cNvPr id="81" name="Line 28"/>
          <p:cNvSpPr>
            <a:spLocks noChangeShapeType="1"/>
          </p:cNvSpPr>
          <p:nvPr/>
        </p:nvSpPr>
        <p:spPr bwMode="auto">
          <a:xfrm>
            <a:off x="4765668" y="2530462"/>
            <a:ext cx="2176462" cy="2176462"/>
          </a:xfrm>
          <a:prstGeom prst="line">
            <a:avLst/>
          </a:prstGeom>
          <a:noFill/>
          <a:ln w="38100">
            <a:solidFill>
              <a:srgbClr val="CC3300"/>
            </a:solidFill>
            <a:round/>
            <a:headEnd/>
            <a:tailEnd type="triangle" w="med" len="med"/>
          </a:ln>
        </p:spPr>
        <p:txBody>
          <a:bodyPr lIns="182880" rIns="182880" anchor="ctr"/>
          <a:lstStyle/>
          <a:p>
            <a:endParaRPr lang="fr-FR"/>
          </a:p>
        </p:txBody>
      </p:sp>
      <p:sp>
        <p:nvSpPr>
          <p:cNvPr id="82" name="AutoShape 29"/>
          <p:cNvSpPr>
            <a:spLocks noChangeArrowheads="1"/>
          </p:cNvSpPr>
          <p:nvPr/>
        </p:nvSpPr>
        <p:spPr bwMode="auto">
          <a:xfrm>
            <a:off x="5788018" y="3282937"/>
            <a:ext cx="325437" cy="379412"/>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p>
            <a:pPr>
              <a:defRPr/>
            </a:pPr>
            <a:r>
              <a:rPr lang="en-US">
                <a:solidFill>
                  <a:srgbClr val="990033"/>
                </a:solidFill>
              </a:rPr>
              <a:t>8</a:t>
            </a:r>
          </a:p>
        </p:txBody>
      </p:sp>
      <p:pic>
        <p:nvPicPr>
          <p:cNvPr id="83" name="Picture 30" descr="Server"/>
          <p:cNvPicPr>
            <a:picLocks noChangeAspect="1" noChangeArrowheads="1"/>
          </p:cNvPicPr>
          <p:nvPr/>
        </p:nvPicPr>
        <p:blipFill>
          <a:blip r:embed="rId3"/>
          <a:srcRect/>
          <a:stretch>
            <a:fillRect/>
          </a:stretch>
        </p:blipFill>
        <p:spPr bwMode="auto">
          <a:xfrm>
            <a:off x="4113205" y="1873237"/>
            <a:ext cx="771525" cy="906462"/>
          </a:xfrm>
          <a:prstGeom prst="rect">
            <a:avLst/>
          </a:prstGeom>
          <a:noFill/>
          <a:ln w="9525">
            <a:noFill/>
            <a:miter lim="800000"/>
            <a:headEnd/>
            <a:tailEnd/>
          </a:ln>
        </p:spPr>
      </p:pic>
      <p:sp>
        <p:nvSpPr>
          <p:cNvPr id="84" name="AutoShape 31"/>
          <p:cNvSpPr>
            <a:spLocks noChangeArrowheads="1"/>
          </p:cNvSpPr>
          <p:nvPr/>
        </p:nvSpPr>
        <p:spPr bwMode="auto">
          <a:xfrm>
            <a:off x="3843330" y="2354249"/>
            <a:ext cx="325438" cy="379413"/>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p>
            <a:pPr>
              <a:defRPr/>
            </a:pPr>
            <a:r>
              <a:rPr lang="en-US">
                <a:solidFill>
                  <a:srgbClr val="990033"/>
                </a:solidFill>
              </a:rPr>
              <a:t>7</a:t>
            </a:r>
          </a:p>
        </p:txBody>
      </p:sp>
      <p:sp>
        <p:nvSpPr>
          <p:cNvPr id="85" name="AutoShape 32"/>
          <p:cNvSpPr>
            <a:spLocks noChangeArrowheads="1"/>
          </p:cNvSpPr>
          <p:nvPr/>
        </p:nvSpPr>
        <p:spPr bwMode="auto">
          <a:xfrm>
            <a:off x="7529505" y="3979849"/>
            <a:ext cx="325438" cy="379413"/>
          </a:xfrm>
          <a:prstGeom prst="roundRect">
            <a:avLst>
              <a:gd name="adj" fmla="val 0"/>
            </a:avLst>
          </a:prstGeom>
          <a:gradFill rotWithShape="1">
            <a:gsLst>
              <a:gs pos="0">
                <a:srgbClr val="CECECE"/>
              </a:gs>
              <a:gs pos="50000">
                <a:srgbClr val="F0F0F0"/>
              </a:gs>
              <a:gs pos="100000">
                <a:srgbClr val="CECECE"/>
              </a:gs>
            </a:gsLst>
            <a:lin ang="5400000" scaled="1"/>
          </a:gradFill>
          <a:ln w="9525">
            <a:solidFill>
              <a:srgbClr val="000000"/>
            </a:solidFill>
            <a:round/>
            <a:headEnd/>
            <a:tailEnd/>
          </a:ln>
          <a:effectLst>
            <a:outerShdw dist="35921" dir="2700000" algn="ctr" rotWithShape="0">
              <a:srgbClr val="5F5F5F">
                <a:alpha val="50000"/>
              </a:srgbClr>
            </a:outerShdw>
          </a:effectLst>
        </p:spPr>
        <p:txBody>
          <a:bodyPr wrap="none" anchor="ctr"/>
          <a:lstStyle/>
          <a:p>
            <a:pPr>
              <a:defRPr/>
            </a:pPr>
            <a:r>
              <a:rPr lang="en-US">
                <a:solidFill>
                  <a:srgbClr val="990033"/>
                </a:solidFill>
              </a:rPr>
              <a:t>9</a:t>
            </a:r>
          </a:p>
        </p:txBody>
      </p:sp>
      <p:sp>
        <p:nvSpPr>
          <p:cNvPr id="86" name="Text Box 33"/>
          <p:cNvSpPr txBox="1">
            <a:spLocks noChangeArrowheads="1"/>
          </p:cNvSpPr>
          <p:nvPr/>
        </p:nvSpPr>
        <p:spPr bwMode="auto">
          <a:xfrm>
            <a:off x="822318" y="1500174"/>
            <a:ext cx="1682127" cy="338554"/>
          </a:xfrm>
          <a:prstGeom prst="rect">
            <a:avLst/>
          </a:prstGeom>
          <a:noFill/>
          <a:ln w="38100" algn="ctr">
            <a:noFill/>
            <a:miter lim="800000"/>
            <a:headEnd/>
            <a:tailEnd/>
          </a:ln>
        </p:spPr>
        <p:txBody>
          <a:bodyPr wrap="none" lIns="182880" rIns="182880">
            <a:spAutoFit/>
          </a:bodyPr>
          <a:lstStyle/>
          <a:p>
            <a:r>
              <a:rPr lang="en-US" sz="1600" b="0" dirty="0" err="1" smtClean="0"/>
              <a:t>Serveur</a:t>
            </a:r>
            <a:r>
              <a:rPr lang="en-US" sz="1600" b="0" dirty="0" smtClean="0"/>
              <a:t> de BDD</a:t>
            </a:r>
            <a:endParaRPr lang="en-US" sz="1600" b="0" dirty="0"/>
          </a:p>
        </p:txBody>
      </p:sp>
      <p:sp>
        <p:nvSpPr>
          <p:cNvPr id="87" name="Text Box 34"/>
          <p:cNvSpPr txBox="1">
            <a:spLocks noChangeArrowheads="1"/>
          </p:cNvSpPr>
          <p:nvPr/>
        </p:nvSpPr>
        <p:spPr bwMode="auto">
          <a:xfrm>
            <a:off x="3714744" y="1500174"/>
            <a:ext cx="2071702" cy="338554"/>
          </a:xfrm>
          <a:prstGeom prst="rect">
            <a:avLst/>
          </a:prstGeom>
          <a:noFill/>
          <a:ln w="38100" algn="ctr">
            <a:noFill/>
            <a:miter lim="800000"/>
            <a:headEnd/>
            <a:tailEnd/>
          </a:ln>
        </p:spPr>
        <p:txBody>
          <a:bodyPr wrap="square" lIns="182880" rIns="182880">
            <a:spAutoFit/>
          </a:bodyPr>
          <a:lstStyle/>
          <a:p>
            <a:r>
              <a:rPr lang="en-US" sz="1600" dirty="0" smtClean="0"/>
              <a:t>Cluster </a:t>
            </a:r>
            <a:r>
              <a:rPr lang="en-US" sz="1600" b="0" dirty="0" smtClean="0"/>
              <a:t>AD RMS</a:t>
            </a:r>
            <a:endParaRPr lang="en-US" sz="1600" b="0" dirty="0"/>
          </a:p>
        </p:txBody>
      </p:sp>
      <p:sp>
        <p:nvSpPr>
          <p:cNvPr id="88" name="Text Box 35"/>
          <p:cNvSpPr txBox="1">
            <a:spLocks noChangeArrowheads="1"/>
          </p:cNvSpPr>
          <p:nvPr/>
        </p:nvSpPr>
        <p:spPr bwMode="auto">
          <a:xfrm>
            <a:off x="6149968" y="1501762"/>
            <a:ext cx="2016125" cy="338137"/>
          </a:xfrm>
          <a:prstGeom prst="rect">
            <a:avLst/>
          </a:prstGeom>
          <a:noFill/>
          <a:ln w="38100" algn="ctr">
            <a:noFill/>
            <a:miter lim="800000"/>
            <a:headEnd/>
            <a:tailEnd/>
          </a:ln>
        </p:spPr>
        <p:txBody>
          <a:bodyPr wrap="none" lIns="182880" rIns="182880">
            <a:spAutoFit/>
          </a:bodyPr>
          <a:lstStyle/>
          <a:p>
            <a:r>
              <a:rPr lang="en-US" sz="1600" b="0"/>
              <a:t>Active Directory</a:t>
            </a:r>
          </a:p>
        </p:txBody>
      </p:sp>
      <p:sp>
        <p:nvSpPr>
          <p:cNvPr id="89" name="AutoShape 36"/>
          <p:cNvSpPr>
            <a:spLocks noChangeArrowheads="1"/>
          </p:cNvSpPr>
          <p:nvPr/>
        </p:nvSpPr>
        <p:spPr bwMode="auto">
          <a:xfrm>
            <a:off x="714368" y="3238487"/>
            <a:ext cx="1295419" cy="345103"/>
          </a:xfrm>
          <a:prstGeom prst="roundRect">
            <a:avLst>
              <a:gd name="adj" fmla="val 4167"/>
            </a:avLst>
          </a:prstGeom>
          <a:noFill/>
          <a:ln w="38100" algn="ctr">
            <a:noFill/>
            <a:round/>
            <a:headEnd/>
            <a:tailEnd/>
          </a:ln>
        </p:spPr>
        <p:txBody>
          <a:bodyPr wrap="none" lIns="182880" rIns="182880">
            <a:spAutoFit/>
          </a:bodyPr>
          <a:lstStyle/>
          <a:p>
            <a:r>
              <a:rPr lang="en-US" sz="1600" b="0" dirty="0" smtClean="0"/>
              <a:t>Publication</a:t>
            </a:r>
            <a:endParaRPr lang="en-US" sz="1600" b="0" dirty="0"/>
          </a:p>
        </p:txBody>
      </p:sp>
      <p:sp>
        <p:nvSpPr>
          <p:cNvPr id="90" name="AutoShape 37"/>
          <p:cNvSpPr>
            <a:spLocks noChangeArrowheads="1"/>
          </p:cNvSpPr>
          <p:nvPr/>
        </p:nvSpPr>
        <p:spPr bwMode="auto">
          <a:xfrm>
            <a:off x="7086593" y="3149587"/>
            <a:ext cx="1217000" cy="345103"/>
          </a:xfrm>
          <a:prstGeom prst="roundRect">
            <a:avLst>
              <a:gd name="adj" fmla="val 4167"/>
            </a:avLst>
          </a:prstGeom>
          <a:noFill/>
          <a:ln w="38100" algn="ctr">
            <a:noFill/>
            <a:round/>
            <a:headEnd/>
            <a:tailEnd/>
          </a:ln>
        </p:spPr>
        <p:txBody>
          <a:bodyPr wrap="none" lIns="182880" rIns="182880">
            <a:spAutoFit/>
          </a:bodyPr>
          <a:lstStyle/>
          <a:p>
            <a:r>
              <a:rPr lang="en-US" sz="1600" b="0" dirty="0" err="1" smtClean="0"/>
              <a:t>Utilisation</a:t>
            </a:r>
            <a:endParaRPr lang="en-US" sz="1600" b="0" dirty="0"/>
          </a:p>
        </p:txBody>
      </p:sp>
      <p:sp>
        <p:nvSpPr>
          <p:cNvPr id="46" name="ZoneTexte 45"/>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b="1" dirty="0" smtClean="0">
                <a:solidFill>
                  <a:schemeClr val="bg1">
                    <a:lumMod val="95000"/>
                  </a:schemeClr>
                </a:solidFill>
                <a:latin typeface="Times New Roman" pitchFamily="18" charset="0"/>
                <a:cs typeface="Times New Roman" pitchFamily="18" charset="0"/>
              </a:rPr>
              <a:t>Fonctionnement d’ADRMS</a:t>
            </a: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10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000"/>
                                        <p:tgtEl>
                                          <p:spTgt spid="7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1000"/>
                                        <p:tgtEl>
                                          <p:spTgt spid="71"/>
                                        </p:tgtEl>
                                      </p:cBhvr>
                                    </p:animEffect>
                                  </p:childTnLst>
                                </p:cTn>
                              </p:par>
                              <p:par>
                                <p:cTn id="24" presetID="10"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childTnLst>
                                </p:cTn>
                              </p:par>
                              <p:par>
                                <p:cTn id="27" presetID="10"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10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1000"/>
                                        <p:tgtEl>
                                          <p:spTgt spid="7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10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1000"/>
                                        <p:tgtEl>
                                          <p:spTgt spid="8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fade">
                                      <p:cBhvr>
                                        <p:cTn id="61" dur="1000"/>
                                        <p:tgtEl>
                                          <p:spTgt spid="8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1000"/>
                                        <p:tgtEl>
                                          <p:spTgt spid="8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fade">
                                      <p:cBhvr>
                                        <p:cTn id="69" dur="1000"/>
                                        <p:tgtEl>
                                          <p:spTgt spid="8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1000"/>
                                        <p:tgtEl>
                                          <p:spTgt spid="66"/>
                                        </p:tgtEl>
                                      </p:cBhvr>
                                    </p:animEffect>
                                  </p:childTnLst>
                                </p:cTn>
                              </p:par>
                              <p:par>
                                <p:cTn id="75" presetID="10" presetClass="entr" presetSubtype="0"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1000"/>
                                        <p:tgtEl>
                                          <p:spTgt spid="6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fade">
                                      <p:cBhvr>
                                        <p:cTn id="80"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73" grpId="0" animBg="1"/>
      <p:bldP spid="75" grpId="0" animBg="1"/>
      <p:bldP spid="76" grpId="0" animBg="1"/>
      <p:bldP spid="77" grpId="0" animBg="1"/>
      <p:bldP spid="78" grpId="0" animBg="1"/>
      <p:bldP spid="80" grpId="0" animBg="1"/>
      <p:bldP spid="81" grpId="0" animBg="1"/>
      <p:bldP spid="82" grpId="0" animBg="1"/>
      <p:bldP spid="84"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Les limitations  de cette technologie</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31</a:t>
            </a:fld>
            <a:endParaRPr lang="fr-FR" sz="1400" b="1"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1571604" y="1928802"/>
            <a:ext cx="5857916" cy="4273888"/>
          </a:xfrm>
          <a:prstGeom prst="rect">
            <a:avLst/>
          </a:prstGeom>
          <a:noFill/>
          <a:ln w="9525">
            <a:noFill/>
            <a:miter lim="800000"/>
            <a:headEnd/>
            <a:tailEnd/>
          </a:ln>
          <a:effectLst/>
        </p:spPr>
      </p:pic>
      <p:sp>
        <p:nvSpPr>
          <p:cNvPr id="14" name="ZoneTexte 13"/>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Fonctionnement d’ADRMS</a:t>
            </a:r>
          </a:p>
          <a:p>
            <a:pPr algn="r"/>
            <a:r>
              <a:rPr lang="fr-FR" sz="1200" b="1" dirty="0" smtClean="0">
                <a:solidFill>
                  <a:schemeClr val="bg1"/>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16" name="ZoneTexte 15"/>
          <p:cNvSpPr txBox="1"/>
          <p:nvPr/>
        </p:nvSpPr>
        <p:spPr>
          <a:xfrm>
            <a:off x="4932040" y="0"/>
            <a:ext cx="4211960" cy="461665"/>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Les limitations de cette technologie</a:t>
            </a:r>
          </a:p>
          <a:p>
            <a:r>
              <a:rPr lang="fr-FR" sz="1200" dirty="0" smtClean="0">
                <a:solidFill>
                  <a:schemeClr val="bg1">
                    <a:lumMod val="75000"/>
                  </a:schemeClr>
                </a:solidFill>
                <a:latin typeface="Times New Roman" pitchFamily="18" charset="0"/>
                <a:cs typeface="Times New Roman" pitchFamily="18" charset="0"/>
              </a:rPr>
              <a:t>Les concurrents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Les limitations  de cette technologie</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32</a:t>
            </a:fld>
            <a:endParaRPr lang="fr-FR" sz="1400" b="1" dirty="0">
              <a:solidFill>
                <a:schemeClr val="bg1"/>
              </a:solidFill>
              <a:latin typeface="Times New Roman" pitchFamily="18" charset="0"/>
              <a:cs typeface="Times New Roman" pitchFamily="18" charset="0"/>
            </a:endParaRPr>
          </a:p>
        </p:txBody>
      </p:sp>
      <p:graphicFrame>
        <p:nvGraphicFramePr>
          <p:cNvPr id="16" name="Tableau 15"/>
          <p:cNvGraphicFramePr>
            <a:graphicFrameLocks noGrp="1"/>
          </p:cNvGraphicFramePr>
          <p:nvPr/>
        </p:nvGraphicFramePr>
        <p:xfrm>
          <a:off x="1714480" y="1857360"/>
          <a:ext cx="5715040" cy="4429160"/>
        </p:xfrm>
        <a:graphic>
          <a:graphicData uri="http://schemas.openxmlformats.org/drawingml/2006/table">
            <a:tbl>
              <a:tblPr firstRow="1" bandRow="1">
                <a:tableStyleId>{5C22544A-7EE6-4342-B048-85BDC9FD1C3A}</a:tableStyleId>
              </a:tblPr>
              <a:tblGrid>
                <a:gridCol w="1867290"/>
                <a:gridCol w="3847750"/>
              </a:tblGrid>
              <a:tr h="500068">
                <a:tc>
                  <a:txBody>
                    <a:bodyPr/>
                    <a:lstStyle/>
                    <a:p>
                      <a:pPr algn="ctr"/>
                      <a:r>
                        <a:rPr lang="fr-FR" dirty="0" smtClean="0"/>
                        <a:t>Logiciels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Fonctionnement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227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8227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8227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8227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050" name="Picture 2"/>
          <p:cNvPicPr>
            <a:picLocks noChangeAspect="1" noChangeArrowheads="1"/>
          </p:cNvPicPr>
          <p:nvPr/>
        </p:nvPicPr>
        <p:blipFill>
          <a:blip r:embed="rId3" cstate="print"/>
          <a:srcRect/>
          <a:stretch>
            <a:fillRect/>
          </a:stretch>
        </p:blipFill>
        <p:spPr bwMode="auto">
          <a:xfrm>
            <a:off x="2194864" y="2428864"/>
            <a:ext cx="734062" cy="80829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2197824" y="3428996"/>
            <a:ext cx="802540" cy="75723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2109778" y="4429128"/>
            <a:ext cx="1104900" cy="7715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4929190" y="2428864"/>
            <a:ext cx="988183" cy="790546"/>
          </a:xfrm>
          <a:prstGeom prst="rect">
            <a:avLst/>
          </a:prstGeom>
          <a:noFill/>
          <a:ln w="9525">
            <a:noFill/>
            <a:miter lim="800000"/>
            <a:headEnd/>
            <a:tailEnd/>
          </a:ln>
          <a:effectLst/>
        </p:spPr>
      </p:pic>
      <p:pic>
        <p:nvPicPr>
          <p:cNvPr id="20" name="Picture 5"/>
          <p:cNvPicPr>
            <a:picLocks noChangeAspect="1" noChangeArrowheads="1"/>
          </p:cNvPicPr>
          <p:nvPr/>
        </p:nvPicPr>
        <p:blipFill>
          <a:blip r:embed="rId6" cstate="print"/>
          <a:srcRect/>
          <a:stretch>
            <a:fillRect/>
          </a:stretch>
        </p:blipFill>
        <p:spPr bwMode="auto">
          <a:xfrm>
            <a:off x="4929190" y="3428996"/>
            <a:ext cx="988183" cy="790546"/>
          </a:xfrm>
          <a:prstGeom prst="rect">
            <a:avLst/>
          </a:prstGeom>
          <a:noFill/>
          <a:ln w="9525">
            <a:noFill/>
            <a:miter lim="800000"/>
            <a:headEnd/>
            <a:tailEnd/>
          </a:ln>
          <a:effectLst/>
        </p:spPr>
      </p:pic>
      <p:pic>
        <p:nvPicPr>
          <p:cNvPr id="21" name="Picture 5"/>
          <p:cNvPicPr>
            <a:picLocks noChangeAspect="1" noChangeArrowheads="1"/>
          </p:cNvPicPr>
          <p:nvPr/>
        </p:nvPicPr>
        <p:blipFill>
          <a:blip r:embed="rId6" cstate="print"/>
          <a:srcRect/>
          <a:stretch>
            <a:fillRect/>
          </a:stretch>
        </p:blipFill>
        <p:spPr bwMode="auto">
          <a:xfrm>
            <a:off x="4929190" y="4429128"/>
            <a:ext cx="988183" cy="790546"/>
          </a:xfrm>
          <a:prstGeom prst="rect">
            <a:avLst/>
          </a:prstGeom>
          <a:noFill/>
          <a:ln w="9525">
            <a:noFill/>
            <a:miter lim="800000"/>
            <a:headEnd/>
            <a:tailEnd/>
          </a:ln>
          <a:effectLst/>
        </p:spPr>
      </p:pic>
      <p:sp>
        <p:nvSpPr>
          <p:cNvPr id="23" name="ZoneTexte 22"/>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Fonctionnement d’ADRMS</a:t>
            </a:r>
          </a:p>
          <a:p>
            <a:pPr algn="r"/>
            <a:r>
              <a:rPr lang="fr-FR" sz="1200" b="1" dirty="0" smtClean="0">
                <a:solidFill>
                  <a:schemeClr val="bg1"/>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24" name="ZoneTexte 23"/>
          <p:cNvSpPr txBox="1"/>
          <p:nvPr/>
        </p:nvSpPr>
        <p:spPr>
          <a:xfrm>
            <a:off x="4932040" y="0"/>
            <a:ext cx="4211960" cy="461665"/>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Les limitations de cette technologie</a:t>
            </a:r>
          </a:p>
          <a:p>
            <a:r>
              <a:rPr lang="fr-FR" sz="1200" dirty="0" smtClean="0">
                <a:solidFill>
                  <a:schemeClr val="bg1">
                    <a:lumMod val="75000"/>
                  </a:schemeClr>
                </a:solidFill>
                <a:latin typeface="Times New Roman" pitchFamily="18" charset="0"/>
                <a:cs typeface="Times New Roman" pitchFamily="18" charset="0"/>
              </a:rPr>
              <a:t>Les concurrents</a:t>
            </a:r>
          </a:p>
        </p:txBody>
      </p:sp>
      <p:pic>
        <p:nvPicPr>
          <p:cNvPr id="1026" name="Picture 2"/>
          <p:cNvPicPr>
            <a:picLocks noChangeAspect="1" noChangeArrowheads="1"/>
          </p:cNvPicPr>
          <p:nvPr/>
        </p:nvPicPr>
        <p:blipFill>
          <a:blip r:embed="rId7" cstate="print"/>
          <a:srcRect/>
          <a:stretch>
            <a:fillRect/>
          </a:stretch>
        </p:blipFill>
        <p:spPr bwMode="auto">
          <a:xfrm>
            <a:off x="2285984" y="5355417"/>
            <a:ext cx="714380" cy="859637"/>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a:srcRect/>
          <a:stretch>
            <a:fillRect/>
          </a:stretch>
        </p:blipFill>
        <p:spPr bwMode="auto">
          <a:xfrm>
            <a:off x="5072066" y="5429264"/>
            <a:ext cx="724243" cy="8239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Les limitations  de cette technologie</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14282" y="207167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33</a:t>
            </a:fld>
            <a:endParaRPr lang="fr-FR" sz="1400" b="1" dirty="0">
              <a:solidFill>
                <a:schemeClr val="bg1"/>
              </a:solidFill>
              <a:latin typeface="Times New Roman" pitchFamily="18" charset="0"/>
              <a:cs typeface="Times New Roman" pitchFamily="18" charset="0"/>
            </a:endParaRPr>
          </a:p>
        </p:txBody>
      </p:sp>
      <p:sp>
        <p:nvSpPr>
          <p:cNvPr id="14" name="ZoneTexte 13"/>
          <p:cNvSpPr txBox="1"/>
          <p:nvPr/>
        </p:nvSpPr>
        <p:spPr>
          <a:xfrm>
            <a:off x="142844" y="2143116"/>
            <a:ext cx="8786874" cy="2246769"/>
          </a:xfrm>
          <a:prstGeom prst="rect">
            <a:avLst/>
          </a:prstGeom>
          <a:noFill/>
        </p:spPr>
        <p:txBody>
          <a:bodyPr wrap="square" rtlCol="0">
            <a:spAutoFit/>
          </a:bodyPr>
          <a:lstStyle/>
          <a:p>
            <a:r>
              <a:rPr lang="fr-FR" sz="2800" dirty="0" smtClean="0"/>
              <a:t>Technologie qui nécessite des serveurs sauvegardés régulièrement et en cluster :</a:t>
            </a:r>
          </a:p>
          <a:p>
            <a:endParaRPr lang="fr-FR" sz="2800" dirty="0" smtClean="0"/>
          </a:p>
          <a:p>
            <a:pPr lvl="1">
              <a:buFont typeface="Wingdings" pitchFamily="2" charset="2"/>
              <a:buChar char="Ø"/>
            </a:pPr>
            <a:r>
              <a:rPr lang="fr-FR" sz="2800" dirty="0" smtClean="0"/>
              <a:t>Si les serveurs plantent, l’accès aux documents n’est pas garanti</a:t>
            </a:r>
            <a:endParaRPr lang="fr-FR" sz="2800" dirty="0"/>
          </a:p>
        </p:txBody>
      </p:sp>
      <p:sp>
        <p:nvSpPr>
          <p:cNvPr id="23" name="ZoneTexte 22"/>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Fonctionnement d’ADRMS</a:t>
            </a:r>
          </a:p>
          <a:p>
            <a:pPr algn="r"/>
            <a:r>
              <a:rPr lang="fr-FR" sz="1200" b="1" dirty="0" smtClean="0">
                <a:solidFill>
                  <a:schemeClr val="bg1"/>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24" name="ZoneTexte 23"/>
          <p:cNvSpPr txBox="1"/>
          <p:nvPr/>
        </p:nvSpPr>
        <p:spPr>
          <a:xfrm>
            <a:off x="4932040" y="0"/>
            <a:ext cx="4211960" cy="461665"/>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Les limitations de cette technologie</a:t>
            </a:r>
          </a:p>
          <a:p>
            <a:r>
              <a:rPr lang="fr-FR" sz="1200" dirty="0" smtClean="0">
                <a:solidFill>
                  <a:schemeClr val="bg1">
                    <a:lumMod val="75000"/>
                  </a:schemeClr>
                </a:solidFill>
                <a:latin typeface="Times New Roman" pitchFamily="18" charset="0"/>
                <a:cs typeface="Times New Roman" pitchFamily="18" charset="0"/>
              </a:rPr>
              <a:t>Les concurrents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Les concurrents</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34</a:t>
            </a:fld>
            <a:endParaRPr lang="fr-FR" sz="1400" b="1" dirty="0">
              <a:solidFill>
                <a:schemeClr val="bg1"/>
              </a:solidFill>
              <a:latin typeface="Times New Roman" pitchFamily="18" charset="0"/>
              <a:cs typeface="Times New Roman" pitchFamily="18" charset="0"/>
            </a:endParaRPr>
          </a:p>
        </p:txBody>
      </p:sp>
      <p:sp>
        <p:nvSpPr>
          <p:cNvPr id="23" name="ZoneTexte 22"/>
          <p:cNvSpPr txBox="1"/>
          <p:nvPr/>
        </p:nvSpPr>
        <p:spPr>
          <a:xfrm>
            <a:off x="0" y="1"/>
            <a:ext cx="4211960" cy="1477328"/>
          </a:xfrm>
          <a:prstGeom prst="rect">
            <a:avLst/>
          </a:prstGeom>
          <a:noFill/>
        </p:spPr>
        <p:txBody>
          <a:bodyPr wrap="square" rtlCol="0">
            <a:spAutoFit/>
          </a:bodyPr>
          <a:lstStyle/>
          <a:p>
            <a:pPr algn="r"/>
            <a:r>
              <a:rPr lang="fr-FR" sz="1200" dirty="0" smtClean="0">
                <a:solidFill>
                  <a:schemeClr val="bg1">
                    <a:lumMod val="75000"/>
                  </a:schemeClr>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endParaRPr lang="fr-FR" sz="1200" b="1" dirty="0" smtClean="0">
              <a:solidFill>
                <a:schemeClr val="bg1">
                  <a:lumMod val="95000"/>
                </a:schemeClr>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Fonctionnement d’ADRMS</a:t>
            </a:r>
          </a:p>
          <a:p>
            <a:pPr algn="r"/>
            <a:r>
              <a:rPr lang="fr-FR" sz="1200" b="1" dirty="0" smtClean="0">
                <a:solidFill>
                  <a:schemeClr val="bg1"/>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24" name="ZoneTexte 23"/>
          <p:cNvSpPr txBox="1"/>
          <p:nvPr/>
        </p:nvSpPr>
        <p:spPr>
          <a:xfrm>
            <a:off x="4932040" y="0"/>
            <a:ext cx="4211960" cy="461665"/>
          </a:xfrm>
          <a:prstGeom prst="rect">
            <a:avLst/>
          </a:prstGeom>
          <a:noFill/>
        </p:spPr>
        <p:txBody>
          <a:bodyPr wrap="square" rtlCol="0">
            <a:spAutoFit/>
          </a:bodyPr>
          <a:lstStyle/>
          <a:p>
            <a:r>
              <a:rPr lang="fr-FR" sz="1200" dirty="0" smtClean="0">
                <a:solidFill>
                  <a:schemeClr val="bg1">
                    <a:lumMod val="75000"/>
                  </a:schemeClr>
                </a:solidFill>
                <a:latin typeface="Times New Roman" pitchFamily="18" charset="0"/>
                <a:cs typeface="Times New Roman" pitchFamily="18" charset="0"/>
              </a:rPr>
              <a:t>Les limitations de cette technologie</a:t>
            </a:r>
          </a:p>
          <a:p>
            <a:r>
              <a:rPr lang="fr-FR" sz="1200" b="1" dirty="0" smtClean="0">
                <a:solidFill>
                  <a:schemeClr val="bg1"/>
                </a:solidFill>
                <a:latin typeface="Times New Roman" pitchFamily="18" charset="0"/>
                <a:cs typeface="Times New Roman" pitchFamily="18" charset="0"/>
              </a:rPr>
              <a:t>Les concurrents</a:t>
            </a:r>
          </a:p>
        </p:txBody>
      </p:sp>
      <p:sp>
        <p:nvSpPr>
          <p:cNvPr id="22" name="ZoneTexte 21"/>
          <p:cNvSpPr txBox="1"/>
          <p:nvPr/>
        </p:nvSpPr>
        <p:spPr>
          <a:xfrm>
            <a:off x="1571572" y="2928934"/>
            <a:ext cx="7572428" cy="800219"/>
          </a:xfrm>
          <a:prstGeom prst="rect">
            <a:avLst/>
          </a:prstGeom>
          <a:noFill/>
        </p:spPr>
        <p:txBody>
          <a:bodyPr wrap="square" rtlCol="0">
            <a:spAutoFit/>
          </a:bodyPr>
          <a:lstStyle/>
          <a:p>
            <a:pPr>
              <a:buFont typeface="Wingdings" pitchFamily="2" charset="2"/>
              <a:buChar char="Ø"/>
            </a:pPr>
            <a:r>
              <a:rPr lang="fr-FR" sz="2800" dirty="0" smtClean="0"/>
              <a:t>Adobe </a:t>
            </a:r>
            <a:r>
              <a:rPr lang="fr-FR" sz="2800" dirty="0" err="1" smtClean="0"/>
              <a:t>LiveCycle</a:t>
            </a:r>
            <a:r>
              <a:rPr lang="fr-FR" sz="2800" dirty="0" smtClean="0"/>
              <a:t> </a:t>
            </a:r>
            <a:r>
              <a:rPr lang="fr-FR" sz="2800" dirty="0" err="1" smtClean="0"/>
              <a:t>Rights</a:t>
            </a:r>
            <a:r>
              <a:rPr lang="fr-FR" sz="2800" dirty="0" smtClean="0"/>
              <a:t> Management ES </a:t>
            </a:r>
          </a:p>
          <a:p>
            <a:endParaRPr lang="fr-FR" dirty="0"/>
          </a:p>
        </p:txBody>
      </p:sp>
      <p:pic>
        <p:nvPicPr>
          <p:cNvPr id="2" name="Picture 2"/>
          <p:cNvPicPr>
            <a:picLocks noChangeAspect="1" noChangeArrowheads="1"/>
          </p:cNvPicPr>
          <p:nvPr/>
        </p:nvPicPr>
        <p:blipFill>
          <a:blip r:embed="rId3"/>
          <a:srcRect/>
          <a:stretch>
            <a:fillRect/>
          </a:stretch>
        </p:blipFill>
        <p:spPr bwMode="auto">
          <a:xfrm>
            <a:off x="357158" y="2714620"/>
            <a:ext cx="1076325" cy="1047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6597352"/>
            <a:ext cx="4572000" cy="474986"/>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8" name="ZoneTexte 7"/>
          <p:cNvSpPr txBox="1"/>
          <p:nvPr/>
        </p:nvSpPr>
        <p:spPr>
          <a:xfrm>
            <a:off x="0" y="1"/>
            <a:ext cx="4211960" cy="553998"/>
          </a:xfrm>
          <a:prstGeom prst="rect">
            <a:avLst/>
          </a:prstGeom>
          <a:noFill/>
        </p:spPr>
        <p:txBody>
          <a:bodyPr wrap="square" rtlCol="0">
            <a:spAutoFit/>
          </a:bodyPr>
          <a:lstStyle/>
          <a:p>
            <a:pPr algn="r"/>
            <a:endParaRPr lang="fr-FR" sz="1200" dirty="0" smtClean="0">
              <a:latin typeface="Times New Roman" pitchFamily="18" charset="0"/>
              <a:cs typeface="Times New Roman" pitchFamily="18" charset="0"/>
            </a:endParaRPr>
          </a:p>
          <a:p>
            <a:endParaRPr lang="fr-FR" dirty="0" smtClean="0"/>
          </a:p>
        </p:txBody>
      </p:sp>
      <p:sp>
        <p:nvSpPr>
          <p:cNvPr id="11" name="Rectangle 10"/>
          <p:cNvSpPr/>
          <p:nvPr/>
        </p:nvSpPr>
        <p:spPr>
          <a:xfrm>
            <a:off x="0" y="6597352"/>
            <a:ext cx="4572000" cy="474986"/>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307777"/>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0"/>
            <a:ext cx="9144000" cy="908720"/>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3600" b="1" dirty="0" smtClean="0">
                <a:latin typeface="+mj-lt"/>
                <a:cs typeface="Times New Roman" pitchFamily="18" charset="0"/>
              </a:rPr>
              <a:t>Conclusion</a:t>
            </a:r>
            <a:endParaRPr lang="fr-FR" sz="3600" b="1" dirty="0">
              <a:latin typeface="+mj-lt"/>
              <a:cs typeface="Times New Roman" pitchFamily="18" charset="0"/>
            </a:endParaRPr>
          </a:p>
        </p:txBody>
      </p:sp>
      <p:sp>
        <p:nvSpPr>
          <p:cNvPr id="9" name="ZoneTexte 8"/>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4" name="Espace réservé du numéro de diapositive 11"/>
          <p:cNvSpPr>
            <a:spLocks noGrp="1"/>
          </p:cNvSpPr>
          <p:nvPr>
            <p:ph type="sldNum" sz="quarter" idx="12"/>
          </p:nvPr>
        </p:nvSpPr>
        <p:spPr>
          <a:xfrm>
            <a:off x="6858016" y="6643734"/>
            <a:ext cx="2133600" cy="285728"/>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35</a:t>
            </a:fld>
            <a:endParaRPr lang="fr-FR" sz="1400" b="1" dirty="0">
              <a:solidFill>
                <a:schemeClr val="bg1"/>
              </a:solidFill>
              <a:latin typeface="Times New Roman" pitchFamily="18" charset="0"/>
              <a:cs typeface="Times New Roman" pitchFamily="18" charset="0"/>
            </a:endParaRPr>
          </a:p>
        </p:txBody>
      </p:sp>
      <p:sp>
        <p:nvSpPr>
          <p:cNvPr id="10" name="ZoneTexte 9"/>
          <p:cNvSpPr txBox="1"/>
          <p:nvPr/>
        </p:nvSpPr>
        <p:spPr>
          <a:xfrm>
            <a:off x="285720" y="1857364"/>
            <a:ext cx="8143932" cy="2092881"/>
          </a:xfrm>
          <a:prstGeom prst="rect">
            <a:avLst/>
          </a:prstGeom>
          <a:noFill/>
        </p:spPr>
        <p:txBody>
          <a:bodyPr wrap="square" rtlCol="0">
            <a:spAutoFit/>
          </a:bodyPr>
          <a:lstStyle/>
          <a:p>
            <a:pPr>
              <a:buFont typeface="Wingdings" pitchFamily="2" charset="2"/>
              <a:buChar char="Ø"/>
            </a:pPr>
            <a:endParaRPr lang="fr-FR" sz="2800" dirty="0" smtClean="0"/>
          </a:p>
          <a:p>
            <a:pPr>
              <a:buFont typeface="Wingdings" pitchFamily="2" charset="2"/>
              <a:buChar char="Ø"/>
            </a:pPr>
            <a:r>
              <a:rPr lang="fr-FR" sz="2800" dirty="0" smtClean="0"/>
              <a:t>Une technologie sûre qui a des bases solides</a:t>
            </a:r>
          </a:p>
          <a:p>
            <a:pPr>
              <a:buFont typeface="Wingdings" pitchFamily="2" charset="2"/>
              <a:buChar char="Ø"/>
            </a:pPr>
            <a:endParaRPr lang="fr-FR" sz="2800" dirty="0" smtClean="0"/>
          </a:p>
          <a:p>
            <a:pPr>
              <a:buFont typeface="Wingdings" pitchFamily="2" charset="2"/>
              <a:buChar char="Ø"/>
            </a:pPr>
            <a:r>
              <a:rPr lang="fr-FR" sz="2800" dirty="0" smtClean="0"/>
              <a:t>Une solution d’avenir</a:t>
            </a:r>
          </a:p>
          <a:p>
            <a:endParaRPr lang="fr-FR" dirty="0"/>
          </a:p>
        </p:txBody>
      </p:sp>
      <p:pic>
        <p:nvPicPr>
          <p:cNvPr id="4098" name="Picture 2"/>
          <p:cNvPicPr>
            <a:picLocks noChangeAspect="1" noChangeArrowheads="1"/>
          </p:cNvPicPr>
          <p:nvPr/>
        </p:nvPicPr>
        <p:blipFill>
          <a:blip r:embed="rId3"/>
          <a:srcRect/>
          <a:stretch>
            <a:fillRect/>
          </a:stretch>
        </p:blipFill>
        <p:spPr bwMode="auto">
          <a:xfrm>
            <a:off x="4786314" y="3000372"/>
            <a:ext cx="3333750"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6597352"/>
            <a:ext cx="4572000" cy="474986"/>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8" name="ZoneTexte 7"/>
          <p:cNvSpPr txBox="1"/>
          <p:nvPr/>
        </p:nvSpPr>
        <p:spPr>
          <a:xfrm>
            <a:off x="0" y="1"/>
            <a:ext cx="4211960" cy="553998"/>
          </a:xfrm>
          <a:prstGeom prst="rect">
            <a:avLst/>
          </a:prstGeom>
          <a:noFill/>
        </p:spPr>
        <p:txBody>
          <a:bodyPr wrap="square" rtlCol="0">
            <a:spAutoFit/>
          </a:bodyPr>
          <a:lstStyle/>
          <a:p>
            <a:pPr algn="r"/>
            <a:endParaRPr lang="fr-FR" sz="1200" dirty="0" smtClean="0">
              <a:latin typeface="Times New Roman" pitchFamily="18" charset="0"/>
              <a:cs typeface="Times New Roman" pitchFamily="18" charset="0"/>
            </a:endParaRPr>
          </a:p>
          <a:p>
            <a:endParaRPr lang="fr-FR" dirty="0" smtClean="0"/>
          </a:p>
        </p:txBody>
      </p:sp>
      <p:sp>
        <p:nvSpPr>
          <p:cNvPr id="11" name="Rectangle 10"/>
          <p:cNvSpPr/>
          <p:nvPr/>
        </p:nvSpPr>
        <p:spPr>
          <a:xfrm>
            <a:off x="0" y="6597352"/>
            <a:ext cx="4572000" cy="474986"/>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307777"/>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0"/>
            <a:ext cx="9144000" cy="908720"/>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3600" b="1" dirty="0" smtClean="0">
                <a:latin typeface="+mj-lt"/>
                <a:cs typeface="Times New Roman" pitchFamily="18" charset="0"/>
              </a:rPr>
              <a:t>Sources</a:t>
            </a:r>
            <a:endParaRPr lang="fr-FR" sz="3600" b="1" dirty="0">
              <a:latin typeface="+mj-lt"/>
              <a:cs typeface="Times New Roman" pitchFamily="18" charset="0"/>
            </a:endParaRPr>
          </a:p>
        </p:txBody>
      </p:sp>
      <p:sp>
        <p:nvSpPr>
          <p:cNvPr id="9" name="ZoneTexte 8"/>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4" name="Espace réservé du numéro de diapositive 11"/>
          <p:cNvSpPr>
            <a:spLocks noGrp="1"/>
          </p:cNvSpPr>
          <p:nvPr>
            <p:ph type="sldNum" sz="quarter" idx="12"/>
          </p:nvPr>
        </p:nvSpPr>
        <p:spPr>
          <a:xfrm>
            <a:off x="6858016" y="6643734"/>
            <a:ext cx="2133600" cy="285728"/>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36</a:t>
            </a:fld>
            <a:endParaRPr lang="fr-FR" sz="1400" b="1" dirty="0">
              <a:solidFill>
                <a:schemeClr val="bg1"/>
              </a:solidFill>
              <a:latin typeface="Times New Roman" pitchFamily="18" charset="0"/>
              <a:cs typeface="Times New Roman" pitchFamily="18" charset="0"/>
            </a:endParaRPr>
          </a:p>
        </p:txBody>
      </p:sp>
      <p:sp>
        <p:nvSpPr>
          <p:cNvPr id="10" name="ZoneTexte 9"/>
          <p:cNvSpPr txBox="1"/>
          <p:nvPr/>
        </p:nvSpPr>
        <p:spPr>
          <a:xfrm>
            <a:off x="214282" y="1357298"/>
            <a:ext cx="8643998" cy="4985980"/>
          </a:xfrm>
          <a:prstGeom prst="rect">
            <a:avLst/>
          </a:prstGeom>
          <a:noFill/>
        </p:spPr>
        <p:txBody>
          <a:bodyPr wrap="square" rtlCol="0">
            <a:spAutoFit/>
          </a:bodyPr>
          <a:lstStyle/>
          <a:p>
            <a:pPr>
              <a:buFont typeface="Arial" pitchFamily="34" charset="0"/>
              <a:buChar char="•"/>
            </a:pPr>
            <a:r>
              <a:rPr lang="fr-FR" sz="2000" b="1" dirty="0" smtClean="0"/>
              <a:t> Microsoft Official Course : </a:t>
            </a:r>
            <a:r>
              <a:rPr lang="en-US" sz="2000" dirty="0" smtClean="0"/>
              <a:t>Configuring Active Directory® Rights Management Services </a:t>
            </a:r>
          </a:p>
          <a:p>
            <a:pPr>
              <a:buFont typeface="Arial" pitchFamily="34" charset="0"/>
              <a:buChar char="•"/>
            </a:pPr>
            <a:endParaRPr lang="en-US" sz="2000" dirty="0" smtClean="0"/>
          </a:p>
          <a:p>
            <a:pPr>
              <a:buFont typeface="Arial" pitchFamily="34" charset="0"/>
              <a:buChar char="•"/>
            </a:pPr>
            <a:r>
              <a:rPr lang="en-US" sz="2000" dirty="0" smtClean="0"/>
              <a:t> </a:t>
            </a:r>
            <a:r>
              <a:rPr lang="en-US" sz="2000" b="1" dirty="0" smtClean="0"/>
              <a:t>Presentation de </a:t>
            </a:r>
            <a:r>
              <a:rPr lang="fr-FR" sz="2000" b="1" dirty="0" smtClean="0"/>
              <a:t>Philippe</a:t>
            </a:r>
            <a:r>
              <a:rPr lang="fr-FR" sz="2000" dirty="0" smtClean="0">
                <a:effectLst>
                  <a:outerShdw blurRad="38100" dist="38100" dir="2700000" algn="tl">
                    <a:srgbClr val="000000"/>
                  </a:outerShdw>
                </a:effectLst>
              </a:rPr>
              <a:t> </a:t>
            </a:r>
            <a:r>
              <a:rPr lang="fr-FR" sz="2000" b="1" dirty="0" smtClean="0"/>
              <a:t>Beraud</a:t>
            </a:r>
            <a:r>
              <a:rPr lang="fr-FR" sz="2000" dirty="0" smtClean="0">
                <a:effectLst>
                  <a:outerShdw blurRad="38100" dist="38100" dir="2700000" algn="tl">
                    <a:srgbClr val="000000"/>
                  </a:outerShdw>
                </a:effectLst>
              </a:rPr>
              <a:t>, </a:t>
            </a:r>
            <a:r>
              <a:rPr lang="en-US" sz="2000" b="1" dirty="0" smtClean="0"/>
              <a:t>Microsoft France</a:t>
            </a:r>
            <a:r>
              <a:rPr lang="fr-FR" sz="2000" b="1" dirty="0" smtClean="0">
                <a:effectLst>
                  <a:outerShdw blurRad="38100" dist="38100" dir="2700000" algn="tl">
                    <a:srgbClr val="000000"/>
                  </a:outerShdw>
                </a:effectLst>
              </a:rPr>
              <a:t> : </a:t>
            </a:r>
            <a:r>
              <a:rPr lang="fr-FR" sz="2000" dirty="0" smtClean="0"/>
              <a:t>Gestion de droits numériques en entreprise avec RMS SP1</a:t>
            </a:r>
          </a:p>
          <a:p>
            <a:pPr>
              <a:buFont typeface="Arial" pitchFamily="34" charset="0"/>
              <a:buChar char="•"/>
            </a:pPr>
            <a:endParaRPr lang="fr-FR" sz="2000" dirty="0" smtClean="0"/>
          </a:p>
          <a:p>
            <a:pPr>
              <a:buFont typeface="Arial" pitchFamily="34" charset="0"/>
              <a:buChar char="•"/>
            </a:pPr>
            <a:r>
              <a:rPr lang="fr-FR" sz="2000" b="1" dirty="0" smtClean="0"/>
              <a:t> Portail de la sécurité de l’information : </a:t>
            </a:r>
            <a:r>
              <a:rPr lang="fr-FR" sz="2000" dirty="0" smtClean="0">
                <a:hlinkClick r:id="rId3"/>
              </a:rPr>
              <a:t>http://www.cases.public.lu/fr/risques</a:t>
            </a:r>
            <a:endParaRPr lang="fr-FR" sz="2000" dirty="0" smtClean="0"/>
          </a:p>
          <a:p>
            <a:endParaRPr lang="en-US" sz="2000" dirty="0" smtClean="0"/>
          </a:p>
          <a:p>
            <a:pPr>
              <a:buFont typeface="Arial" pitchFamily="34" charset="0"/>
              <a:buChar char="•"/>
            </a:pPr>
            <a:r>
              <a:rPr lang="en-US" sz="2000" b="1" dirty="0" smtClean="0"/>
              <a:t> Microsoft TechNet : </a:t>
            </a:r>
            <a:r>
              <a:rPr lang="en-US" sz="2000" dirty="0" smtClean="0">
                <a:hlinkClick r:id="rId4"/>
              </a:rPr>
              <a:t>http://technet.microsoft.com/en-us/library/cc771234%28WS.10%29.aspx</a:t>
            </a: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 </a:t>
            </a:r>
            <a:r>
              <a:rPr lang="en-US" sz="2000" b="1" dirty="0" smtClean="0"/>
              <a:t>Blogs TechNet : </a:t>
            </a:r>
          </a:p>
          <a:p>
            <a:pPr lvl="1">
              <a:buFont typeface="Arial" pitchFamily="34" charset="0"/>
              <a:buChar char="•"/>
            </a:pPr>
            <a:r>
              <a:rPr lang="fr-FR" sz="2000" dirty="0" smtClean="0"/>
              <a:t> </a:t>
            </a:r>
            <a:r>
              <a:rPr lang="fr-FR" sz="2000" dirty="0" smtClean="0">
                <a:hlinkClick r:id="rId5"/>
              </a:rPr>
              <a:t>http://blogs.technet.com/b/amolrb/</a:t>
            </a:r>
            <a:endParaRPr lang="fr-FR" sz="2000" dirty="0" smtClean="0"/>
          </a:p>
          <a:p>
            <a:pPr lvl="1">
              <a:buFont typeface="Arial" pitchFamily="34" charset="0"/>
              <a:buChar char="•"/>
            </a:pPr>
            <a:r>
              <a:rPr lang="fr-FR" sz="2000" dirty="0" smtClean="0">
                <a:hlinkClick r:id="rId6"/>
              </a:rPr>
              <a:t> http://blogs.technet.com/b/manjesh/</a:t>
            </a:r>
            <a:endParaRPr lang="fr-FR" sz="2000" dirty="0" smtClean="0"/>
          </a:p>
          <a:p>
            <a:pPr lvl="1">
              <a:buFont typeface="Arial" pitchFamily="34" charset="0"/>
              <a:buChar char="•"/>
            </a:pPr>
            <a:r>
              <a:rPr lang="fr-FR" sz="2000" dirty="0" smtClean="0">
                <a:hlinkClick r:id="rId7"/>
              </a:rPr>
              <a:t> http://blogs.technet.com/b/omers/</a:t>
            </a:r>
            <a:endParaRPr lang="fr-FR" sz="2000" dirty="0" smtClean="0"/>
          </a:p>
          <a:p>
            <a:pPr lvl="1">
              <a:buFont typeface="Arial" pitchFamily="34" charset="0"/>
              <a:buChar char="•"/>
            </a:pPr>
            <a:endParaRPr lang="fr-FR"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71538" y="57148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285916" y="0"/>
            <a:ext cx="1104761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90"/>
          <p:cNvGraphicFramePr>
            <a:graphicFrameLocks noGrp="1"/>
          </p:cNvGraphicFramePr>
          <p:nvPr/>
        </p:nvGraphicFramePr>
        <p:xfrm>
          <a:off x="433388" y="898525"/>
          <a:ext cx="8326437" cy="5531549"/>
        </p:xfrm>
        <a:graphic>
          <a:graphicData uri="http://schemas.openxmlformats.org/drawingml/2006/table">
            <a:tbl>
              <a:tblPr/>
              <a:tblGrid>
                <a:gridCol w="2095500"/>
                <a:gridCol w="1017587"/>
                <a:gridCol w="1582738"/>
                <a:gridCol w="1176337"/>
                <a:gridCol w="1538288"/>
                <a:gridCol w="915987"/>
              </a:tblGrid>
              <a:tr h="1073150">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Feature</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AD RMS</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S/MIME Signing</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S/MIME Encryption</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ACLs</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rPr>
                        <a:t>EFS</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r h="62865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0" i="0" u="none" strike="noStrike" cap="none" normalizeH="0" baseline="0" smtClean="0">
                          <a:ln>
                            <a:noFill/>
                          </a:ln>
                          <a:solidFill>
                            <a:schemeClr val="tx1"/>
                          </a:solidFill>
                          <a:effectLst/>
                          <a:latin typeface="Verdana" pitchFamily="34" charset="0"/>
                        </a:rPr>
                        <a:t>Attests to the identity of the publisher</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r h="63182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0" i="0" u="none" strike="noStrike" cap="none" normalizeH="0" baseline="0" smtClean="0">
                          <a:ln>
                            <a:noFill/>
                          </a:ln>
                          <a:solidFill>
                            <a:schemeClr val="tx1"/>
                          </a:solidFill>
                          <a:effectLst/>
                          <a:latin typeface="Verdana" pitchFamily="34" charset="0"/>
                        </a:rPr>
                        <a:t>Differentiates permissions by a user</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r h="39211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0" i="0" u="none" strike="noStrike" cap="none" normalizeH="0" baseline="0" smtClean="0">
                          <a:ln>
                            <a:noFill/>
                          </a:ln>
                          <a:solidFill>
                            <a:schemeClr val="tx1"/>
                          </a:solidFill>
                          <a:effectLst/>
                          <a:latin typeface="Verdana" pitchFamily="34" charset="0"/>
                        </a:rPr>
                        <a:t>Prevents unauthorized viewing</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r h="26193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0" i="0" u="none" strike="noStrike" cap="none" normalizeH="0" baseline="0" smtClean="0">
                          <a:ln>
                            <a:noFill/>
                          </a:ln>
                          <a:solidFill>
                            <a:schemeClr val="tx1"/>
                          </a:solidFill>
                          <a:effectLst/>
                          <a:latin typeface="Verdana" pitchFamily="34" charset="0"/>
                        </a:rPr>
                        <a:t>Encrypts protected content</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r h="26193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0" i="0" u="none" strike="noStrike" cap="none" normalizeH="0" baseline="0" smtClean="0">
                          <a:ln>
                            <a:noFill/>
                          </a:ln>
                          <a:solidFill>
                            <a:schemeClr val="tx1"/>
                          </a:solidFill>
                          <a:effectLst/>
                          <a:latin typeface="Verdana" pitchFamily="34" charset="0"/>
                        </a:rPr>
                        <a:t>Offers content expiration</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r h="65087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0" i="0" u="none" strike="noStrike" cap="none" normalizeH="0" baseline="0" smtClean="0">
                          <a:ln>
                            <a:noFill/>
                          </a:ln>
                          <a:solidFill>
                            <a:schemeClr val="tx1"/>
                          </a:solidFill>
                          <a:effectLst/>
                          <a:latin typeface="Verdana" pitchFamily="34" charset="0"/>
                        </a:rPr>
                        <a:t>Controls content reading</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70000"/>
                        </a:spcBef>
                        <a:spcAft>
                          <a:spcPct val="0"/>
                        </a:spcAft>
                        <a:buClrTx/>
                        <a:buSzTx/>
                        <a:buFontTx/>
                        <a:buNone/>
                        <a:tabLst/>
                      </a:pPr>
                      <a:r>
                        <a:rPr kumimoji="0" lang="en-US" sz="2400" b="1" i="0" u="none" strike="noStrike" cap="none" normalizeH="0" baseline="0" smtClean="0">
                          <a:ln>
                            <a:noFill/>
                          </a:ln>
                          <a:solidFill>
                            <a:srgbClr val="CC3300"/>
                          </a:solidFill>
                          <a:effectLst/>
                          <a:latin typeface="Verdana" pitchFamily="34" charset="0"/>
                        </a:rPr>
                        <a:t>*</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r h="64928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0" i="0" u="none" strike="noStrike" cap="none" normalizeH="0" baseline="0" smtClean="0">
                          <a:ln>
                            <a:noFill/>
                          </a:ln>
                          <a:solidFill>
                            <a:schemeClr val="tx1"/>
                          </a:solidFill>
                          <a:effectLst/>
                          <a:latin typeface="Verdana" pitchFamily="34" charset="0"/>
                        </a:rPr>
                        <a:t>Modifying or printing by user</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70000"/>
                        </a:spcBef>
                        <a:spcAft>
                          <a:spcPct val="0"/>
                        </a:spcAft>
                        <a:buClrTx/>
                        <a:buSzTx/>
                        <a:buFontTx/>
                        <a:buNone/>
                        <a:tabLst/>
                      </a:pPr>
                      <a:endParaRPr kumimoji="0" lang="en-US" sz="2400" b="1" i="0" u="none" strike="noStrike" cap="none" normalizeH="0" baseline="0" smtClean="0">
                        <a:ln>
                          <a:noFill/>
                        </a:ln>
                        <a:solidFill>
                          <a:srgbClr val="CC3300"/>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0" i="0" u="none" strike="noStrike" cap="none" normalizeH="0" baseline="0" smtClean="0">
                          <a:ln>
                            <a:noFill/>
                          </a:ln>
                          <a:solidFill>
                            <a:schemeClr val="tx1"/>
                          </a:solidFill>
                          <a:effectLst/>
                          <a:latin typeface="Verdana" pitchFamily="34" charset="0"/>
                        </a:rPr>
                        <a:t>Extends protection beyond initial publication</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90000"/>
                        </a:lnSpc>
                        <a:spcBef>
                          <a:spcPct val="70000"/>
                        </a:spcBef>
                        <a:spcAft>
                          <a:spcPct val="0"/>
                        </a:spcAft>
                        <a:buClrTx/>
                        <a:buSzTx/>
                        <a:buFontTx/>
                        <a:buNone/>
                        <a:tabLst/>
                      </a:pPr>
                      <a:r>
                        <a:rPr kumimoji="0" lang="en-US" sz="2400" b="1" i="0" u="none" strike="noStrike" cap="none" normalizeH="0" baseline="0" dirty="0" smtClean="0">
                          <a:ln>
                            <a:noFill/>
                          </a:ln>
                          <a:solidFill>
                            <a:srgbClr val="CC3300"/>
                          </a:solidFill>
                          <a:effectLst/>
                          <a:latin typeface="Verdana" pitchFamily="34" charset="0"/>
                        </a:rPr>
                        <a:t>*</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bl>
          </a:graphicData>
        </a:graphic>
      </p:graphicFrame>
      <p:pic>
        <p:nvPicPr>
          <p:cNvPr id="4" name="Picture 137" descr="Validate_CheckMark01"/>
          <p:cNvPicPr>
            <a:picLocks noChangeAspect="1" noChangeArrowheads="1"/>
          </p:cNvPicPr>
          <p:nvPr/>
        </p:nvPicPr>
        <p:blipFill>
          <a:blip r:embed="rId3"/>
          <a:srcRect/>
          <a:stretch>
            <a:fillRect/>
          </a:stretch>
        </p:blipFill>
        <p:spPr bwMode="auto">
          <a:xfrm>
            <a:off x="2724150" y="2120900"/>
            <a:ext cx="412750" cy="390525"/>
          </a:xfrm>
          <a:prstGeom prst="rect">
            <a:avLst/>
          </a:prstGeom>
          <a:noFill/>
          <a:ln w="9525">
            <a:noFill/>
            <a:miter lim="800000"/>
            <a:headEnd/>
            <a:tailEnd/>
          </a:ln>
        </p:spPr>
      </p:pic>
      <p:pic>
        <p:nvPicPr>
          <p:cNvPr id="5" name="Picture 140" descr="Validate_CheckMark01"/>
          <p:cNvPicPr>
            <a:picLocks noChangeAspect="1" noChangeArrowheads="1"/>
          </p:cNvPicPr>
          <p:nvPr/>
        </p:nvPicPr>
        <p:blipFill>
          <a:blip r:embed="rId3"/>
          <a:srcRect/>
          <a:stretch>
            <a:fillRect/>
          </a:stretch>
        </p:blipFill>
        <p:spPr bwMode="auto">
          <a:xfrm>
            <a:off x="4159250" y="2144713"/>
            <a:ext cx="412750" cy="390525"/>
          </a:xfrm>
          <a:prstGeom prst="rect">
            <a:avLst/>
          </a:prstGeom>
          <a:noFill/>
          <a:ln w="9525">
            <a:noFill/>
            <a:miter lim="800000"/>
            <a:headEnd/>
            <a:tailEnd/>
          </a:ln>
        </p:spPr>
      </p:pic>
      <p:pic>
        <p:nvPicPr>
          <p:cNvPr id="6" name="Picture 141" descr="Validate_CheckMark01"/>
          <p:cNvPicPr>
            <a:picLocks noChangeAspect="1" noChangeArrowheads="1"/>
          </p:cNvPicPr>
          <p:nvPr/>
        </p:nvPicPr>
        <p:blipFill>
          <a:blip r:embed="rId3"/>
          <a:srcRect/>
          <a:stretch>
            <a:fillRect/>
          </a:stretch>
        </p:blipFill>
        <p:spPr bwMode="auto">
          <a:xfrm>
            <a:off x="2728913" y="2744788"/>
            <a:ext cx="412750" cy="390525"/>
          </a:xfrm>
          <a:prstGeom prst="rect">
            <a:avLst/>
          </a:prstGeom>
          <a:noFill/>
          <a:ln w="9525">
            <a:noFill/>
            <a:miter lim="800000"/>
            <a:headEnd/>
            <a:tailEnd/>
          </a:ln>
        </p:spPr>
      </p:pic>
      <p:pic>
        <p:nvPicPr>
          <p:cNvPr id="7" name="Picture 142" descr="Validate_CheckMark01"/>
          <p:cNvPicPr>
            <a:picLocks noChangeAspect="1" noChangeArrowheads="1"/>
          </p:cNvPicPr>
          <p:nvPr/>
        </p:nvPicPr>
        <p:blipFill>
          <a:blip r:embed="rId3"/>
          <a:srcRect/>
          <a:stretch>
            <a:fillRect/>
          </a:stretch>
        </p:blipFill>
        <p:spPr bwMode="auto">
          <a:xfrm>
            <a:off x="2728913" y="3233738"/>
            <a:ext cx="412750" cy="390525"/>
          </a:xfrm>
          <a:prstGeom prst="rect">
            <a:avLst/>
          </a:prstGeom>
          <a:noFill/>
          <a:ln w="9525">
            <a:noFill/>
            <a:miter lim="800000"/>
            <a:headEnd/>
            <a:tailEnd/>
          </a:ln>
        </p:spPr>
      </p:pic>
      <p:pic>
        <p:nvPicPr>
          <p:cNvPr id="8" name="Picture 143" descr="Validate_CheckMark01"/>
          <p:cNvPicPr>
            <a:picLocks noChangeAspect="1" noChangeArrowheads="1"/>
          </p:cNvPicPr>
          <p:nvPr/>
        </p:nvPicPr>
        <p:blipFill>
          <a:blip r:embed="rId3"/>
          <a:srcRect/>
          <a:stretch>
            <a:fillRect/>
          </a:stretch>
        </p:blipFill>
        <p:spPr bwMode="auto">
          <a:xfrm>
            <a:off x="2719388" y="3702050"/>
            <a:ext cx="412750" cy="390525"/>
          </a:xfrm>
          <a:prstGeom prst="rect">
            <a:avLst/>
          </a:prstGeom>
          <a:noFill/>
          <a:ln w="9525">
            <a:noFill/>
            <a:miter lim="800000"/>
            <a:headEnd/>
            <a:tailEnd/>
          </a:ln>
        </p:spPr>
      </p:pic>
      <p:pic>
        <p:nvPicPr>
          <p:cNvPr id="9" name="Picture 144" descr="Validate_CheckMark01"/>
          <p:cNvPicPr>
            <a:picLocks noChangeAspect="1" noChangeArrowheads="1"/>
          </p:cNvPicPr>
          <p:nvPr/>
        </p:nvPicPr>
        <p:blipFill>
          <a:blip r:embed="rId3"/>
          <a:srcRect/>
          <a:stretch>
            <a:fillRect/>
          </a:stretch>
        </p:blipFill>
        <p:spPr bwMode="auto">
          <a:xfrm>
            <a:off x="2747963" y="4144963"/>
            <a:ext cx="412750" cy="390525"/>
          </a:xfrm>
          <a:prstGeom prst="rect">
            <a:avLst/>
          </a:prstGeom>
          <a:noFill/>
          <a:ln w="9525">
            <a:noFill/>
            <a:miter lim="800000"/>
            <a:headEnd/>
            <a:tailEnd/>
          </a:ln>
        </p:spPr>
      </p:pic>
      <p:pic>
        <p:nvPicPr>
          <p:cNvPr id="10" name="Picture 145" descr="Validate_CheckMark01"/>
          <p:cNvPicPr>
            <a:picLocks noChangeAspect="1" noChangeArrowheads="1"/>
          </p:cNvPicPr>
          <p:nvPr/>
        </p:nvPicPr>
        <p:blipFill>
          <a:blip r:embed="rId3"/>
          <a:srcRect/>
          <a:stretch>
            <a:fillRect/>
          </a:stretch>
        </p:blipFill>
        <p:spPr bwMode="auto">
          <a:xfrm>
            <a:off x="2776538" y="4645025"/>
            <a:ext cx="412750" cy="390525"/>
          </a:xfrm>
          <a:prstGeom prst="rect">
            <a:avLst/>
          </a:prstGeom>
          <a:noFill/>
          <a:ln w="9525">
            <a:noFill/>
            <a:miter lim="800000"/>
            <a:headEnd/>
            <a:tailEnd/>
          </a:ln>
        </p:spPr>
      </p:pic>
      <p:pic>
        <p:nvPicPr>
          <p:cNvPr id="11" name="Picture 146" descr="Validate_CheckMark01"/>
          <p:cNvPicPr>
            <a:picLocks noChangeAspect="1" noChangeArrowheads="1"/>
          </p:cNvPicPr>
          <p:nvPr/>
        </p:nvPicPr>
        <p:blipFill>
          <a:blip r:embed="rId3"/>
          <a:srcRect/>
          <a:stretch>
            <a:fillRect/>
          </a:stretch>
        </p:blipFill>
        <p:spPr bwMode="auto">
          <a:xfrm>
            <a:off x="2728913" y="5316538"/>
            <a:ext cx="412750" cy="390525"/>
          </a:xfrm>
          <a:prstGeom prst="rect">
            <a:avLst/>
          </a:prstGeom>
          <a:noFill/>
          <a:ln w="9525">
            <a:noFill/>
            <a:miter lim="800000"/>
            <a:headEnd/>
            <a:tailEnd/>
          </a:ln>
        </p:spPr>
      </p:pic>
      <p:pic>
        <p:nvPicPr>
          <p:cNvPr id="12" name="Picture 147" descr="Validate_CheckMark01"/>
          <p:cNvPicPr>
            <a:picLocks noChangeAspect="1" noChangeArrowheads="1"/>
          </p:cNvPicPr>
          <p:nvPr/>
        </p:nvPicPr>
        <p:blipFill>
          <a:blip r:embed="rId3"/>
          <a:srcRect/>
          <a:stretch>
            <a:fillRect/>
          </a:stretch>
        </p:blipFill>
        <p:spPr bwMode="auto">
          <a:xfrm>
            <a:off x="2728913" y="5916613"/>
            <a:ext cx="412750" cy="390525"/>
          </a:xfrm>
          <a:prstGeom prst="rect">
            <a:avLst/>
          </a:prstGeom>
          <a:noFill/>
          <a:ln w="9525">
            <a:noFill/>
            <a:miter lim="800000"/>
            <a:headEnd/>
            <a:tailEnd/>
          </a:ln>
        </p:spPr>
      </p:pic>
      <p:pic>
        <p:nvPicPr>
          <p:cNvPr id="13" name="Picture 148" descr="Validate_CheckMark01"/>
          <p:cNvPicPr>
            <a:picLocks noChangeAspect="1" noChangeArrowheads="1"/>
          </p:cNvPicPr>
          <p:nvPr/>
        </p:nvPicPr>
        <p:blipFill>
          <a:blip r:embed="rId3"/>
          <a:srcRect/>
          <a:stretch>
            <a:fillRect/>
          </a:stretch>
        </p:blipFill>
        <p:spPr bwMode="auto">
          <a:xfrm>
            <a:off x="4119563" y="5945188"/>
            <a:ext cx="412750" cy="390525"/>
          </a:xfrm>
          <a:prstGeom prst="rect">
            <a:avLst/>
          </a:prstGeom>
          <a:noFill/>
          <a:ln w="9525">
            <a:noFill/>
            <a:miter lim="800000"/>
            <a:headEnd/>
            <a:tailEnd/>
          </a:ln>
        </p:spPr>
      </p:pic>
      <p:pic>
        <p:nvPicPr>
          <p:cNvPr id="14" name="Picture 149" descr="Validate_CheckMark01"/>
          <p:cNvPicPr>
            <a:picLocks noChangeAspect="1" noChangeArrowheads="1"/>
          </p:cNvPicPr>
          <p:nvPr/>
        </p:nvPicPr>
        <p:blipFill>
          <a:blip r:embed="rId3"/>
          <a:srcRect/>
          <a:stretch>
            <a:fillRect/>
          </a:stretch>
        </p:blipFill>
        <p:spPr bwMode="auto">
          <a:xfrm>
            <a:off x="5476875" y="5930900"/>
            <a:ext cx="412750" cy="390525"/>
          </a:xfrm>
          <a:prstGeom prst="rect">
            <a:avLst/>
          </a:prstGeom>
          <a:noFill/>
          <a:ln w="9525">
            <a:noFill/>
            <a:miter lim="800000"/>
            <a:headEnd/>
            <a:tailEnd/>
          </a:ln>
        </p:spPr>
      </p:pic>
      <p:pic>
        <p:nvPicPr>
          <p:cNvPr id="15" name="Picture 150" descr="Validate_CheckMark01"/>
          <p:cNvPicPr>
            <a:picLocks noChangeAspect="1" noChangeArrowheads="1"/>
          </p:cNvPicPr>
          <p:nvPr/>
        </p:nvPicPr>
        <p:blipFill>
          <a:blip r:embed="rId4"/>
          <a:srcRect/>
          <a:stretch>
            <a:fillRect/>
          </a:stretch>
        </p:blipFill>
        <p:spPr bwMode="auto">
          <a:xfrm>
            <a:off x="6919913" y="4673600"/>
            <a:ext cx="412750" cy="404813"/>
          </a:xfrm>
          <a:prstGeom prst="rect">
            <a:avLst/>
          </a:prstGeom>
          <a:noFill/>
          <a:ln w="9525">
            <a:noFill/>
            <a:miter lim="800000"/>
            <a:headEnd/>
            <a:tailEnd/>
          </a:ln>
        </p:spPr>
      </p:pic>
      <p:pic>
        <p:nvPicPr>
          <p:cNvPr id="16" name="Picture 151" descr="Validate_CheckMark01"/>
          <p:cNvPicPr>
            <a:picLocks noChangeAspect="1" noChangeArrowheads="1"/>
          </p:cNvPicPr>
          <p:nvPr/>
        </p:nvPicPr>
        <p:blipFill>
          <a:blip r:embed="rId3"/>
          <a:srcRect/>
          <a:stretch>
            <a:fillRect/>
          </a:stretch>
        </p:blipFill>
        <p:spPr bwMode="auto">
          <a:xfrm>
            <a:off x="6905625" y="5359400"/>
            <a:ext cx="412750" cy="390525"/>
          </a:xfrm>
          <a:prstGeom prst="rect">
            <a:avLst/>
          </a:prstGeom>
          <a:noFill/>
          <a:ln w="9525">
            <a:noFill/>
            <a:miter lim="800000"/>
            <a:headEnd/>
            <a:tailEnd/>
          </a:ln>
        </p:spPr>
      </p:pic>
      <p:pic>
        <p:nvPicPr>
          <p:cNvPr id="17" name="Picture 152" descr="Validate_CheckMark01"/>
          <p:cNvPicPr>
            <a:picLocks noChangeAspect="1" noChangeArrowheads="1"/>
          </p:cNvPicPr>
          <p:nvPr/>
        </p:nvPicPr>
        <p:blipFill>
          <a:blip r:embed="rId3"/>
          <a:srcRect/>
          <a:stretch>
            <a:fillRect/>
          </a:stretch>
        </p:blipFill>
        <p:spPr bwMode="auto">
          <a:xfrm>
            <a:off x="8034338" y="5945188"/>
            <a:ext cx="412750" cy="390525"/>
          </a:xfrm>
          <a:prstGeom prst="rect">
            <a:avLst/>
          </a:prstGeom>
          <a:noFill/>
          <a:ln w="9525">
            <a:noFill/>
            <a:miter lim="800000"/>
            <a:headEnd/>
            <a:tailEnd/>
          </a:ln>
        </p:spPr>
      </p:pic>
      <p:pic>
        <p:nvPicPr>
          <p:cNvPr id="18" name="Picture 153" descr="Validate_CheckMark01"/>
          <p:cNvPicPr>
            <a:picLocks noChangeAspect="1" noChangeArrowheads="1"/>
          </p:cNvPicPr>
          <p:nvPr/>
        </p:nvPicPr>
        <p:blipFill>
          <a:blip r:embed="rId3"/>
          <a:srcRect/>
          <a:stretch>
            <a:fillRect/>
          </a:stretch>
        </p:blipFill>
        <p:spPr bwMode="auto">
          <a:xfrm>
            <a:off x="8034338" y="3716338"/>
            <a:ext cx="412750" cy="390525"/>
          </a:xfrm>
          <a:prstGeom prst="rect">
            <a:avLst/>
          </a:prstGeom>
          <a:noFill/>
          <a:ln w="9525">
            <a:noFill/>
            <a:miter lim="800000"/>
            <a:headEnd/>
            <a:tailEnd/>
          </a:ln>
        </p:spPr>
      </p:pic>
      <p:pic>
        <p:nvPicPr>
          <p:cNvPr id="19" name="Picture 154" descr="Validate_CheckMark01"/>
          <p:cNvPicPr>
            <a:picLocks noChangeAspect="1" noChangeArrowheads="1"/>
          </p:cNvPicPr>
          <p:nvPr/>
        </p:nvPicPr>
        <p:blipFill>
          <a:blip r:embed="rId3"/>
          <a:srcRect/>
          <a:stretch>
            <a:fillRect/>
          </a:stretch>
        </p:blipFill>
        <p:spPr bwMode="auto">
          <a:xfrm>
            <a:off x="5462588" y="3716338"/>
            <a:ext cx="412750" cy="390525"/>
          </a:xfrm>
          <a:prstGeom prst="rect">
            <a:avLst/>
          </a:prstGeom>
          <a:noFill/>
          <a:ln w="9525">
            <a:noFill/>
            <a:miter lim="800000"/>
            <a:headEnd/>
            <a:tailEnd/>
          </a:ln>
        </p:spPr>
      </p:pic>
      <p:pic>
        <p:nvPicPr>
          <p:cNvPr id="20" name="Picture 155" descr="Validate_CheckMark01"/>
          <p:cNvPicPr>
            <a:picLocks noChangeAspect="1" noChangeArrowheads="1"/>
          </p:cNvPicPr>
          <p:nvPr/>
        </p:nvPicPr>
        <p:blipFill>
          <a:blip r:embed="rId3"/>
          <a:srcRect/>
          <a:stretch>
            <a:fillRect/>
          </a:stretch>
        </p:blipFill>
        <p:spPr bwMode="auto">
          <a:xfrm>
            <a:off x="5462588" y="2730500"/>
            <a:ext cx="412750" cy="390525"/>
          </a:xfrm>
          <a:prstGeom prst="rect">
            <a:avLst/>
          </a:prstGeom>
          <a:noFill/>
          <a:ln w="9525">
            <a:noFill/>
            <a:miter lim="800000"/>
            <a:headEnd/>
            <a:tailEnd/>
          </a:ln>
        </p:spPr>
      </p:pic>
      <p:pic>
        <p:nvPicPr>
          <p:cNvPr id="21" name="Picture 156" descr="Validate_CheckMark01"/>
          <p:cNvPicPr>
            <a:picLocks noChangeAspect="1" noChangeArrowheads="1"/>
          </p:cNvPicPr>
          <p:nvPr/>
        </p:nvPicPr>
        <p:blipFill>
          <a:blip r:embed="rId3"/>
          <a:srcRect/>
          <a:stretch>
            <a:fillRect/>
          </a:stretch>
        </p:blipFill>
        <p:spPr bwMode="auto">
          <a:xfrm>
            <a:off x="6819900" y="2101850"/>
            <a:ext cx="412750" cy="390525"/>
          </a:xfrm>
          <a:prstGeom prst="rect">
            <a:avLst/>
          </a:prstGeom>
          <a:noFill/>
          <a:ln w="9525">
            <a:noFill/>
            <a:miter lim="800000"/>
            <a:headEnd/>
            <a:tailEnd/>
          </a:ln>
        </p:spPr>
      </p:pic>
      <p:pic>
        <p:nvPicPr>
          <p:cNvPr id="22" name="Picture 157" descr="Validate_CheckMark01"/>
          <p:cNvPicPr>
            <a:picLocks noChangeAspect="1" noChangeArrowheads="1"/>
          </p:cNvPicPr>
          <p:nvPr/>
        </p:nvPicPr>
        <p:blipFill>
          <a:blip r:embed="rId3"/>
          <a:srcRect/>
          <a:stretch>
            <a:fillRect/>
          </a:stretch>
        </p:blipFill>
        <p:spPr bwMode="auto">
          <a:xfrm>
            <a:off x="6805613" y="2759075"/>
            <a:ext cx="412750" cy="390525"/>
          </a:xfrm>
          <a:prstGeom prst="rect">
            <a:avLst/>
          </a:prstGeom>
          <a:noFill/>
          <a:ln w="9525">
            <a:noFill/>
            <a:miter lim="800000"/>
            <a:headEnd/>
            <a:tailEnd/>
          </a:ln>
        </p:spPr>
      </p:pic>
      <p:pic>
        <p:nvPicPr>
          <p:cNvPr id="23" name="Picture 158" descr="Validate_CheckMark01"/>
          <p:cNvPicPr>
            <a:picLocks noChangeAspect="1" noChangeArrowheads="1"/>
          </p:cNvPicPr>
          <p:nvPr/>
        </p:nvPicPr>
        <p:blipFill>
          <a:blip r:embed="rId3"/>
          <a:srcRect/>
          <a:stretch>
            <a:fillRect/>
          </a:stretch>
        </p:blipFill>
        <p:spPr bwMode="auto">
          <a:xfrm>
            <a:off x="8048625" y="2859088"/>
            <a:ext cx="412750"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8" name="ZoneTexte 7"/>
          <p:cNvSpPr txBox="1"/>
          <p:nvPr/>
        </p:nvSpPr>
        <p:spPr>
          <a:xfrm>
            <a:off x="0" y="1"/>
            <a:ext cx="4211960" cy="1477328"/>
          </a:xfrm>
          <a:prstGeom prst="rect">
            <a:avLst/>
          </a:prstGeom>
          <a:noFill/>
        </p:spPr>
        <p:txBody>
          <a:bodyPr wrap="square" rtlCol="0">
            <a:spAutoFit/>
          </a:bodyPr>
          <a:lstStyle/>
          <a:p>
            <a:pPr algn="r"/>
            <a:r>
              <a:rPr lang="fr-FR" sz="1200" b="1" dirty="0" smtClean="0">
                <a:solidFill>
                  <a:schemeClr val="bg1"/>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endParaRPr lang="fr-FR" sz="1200" b="1" dirty="0" smtClean="0">
              <a:solidFill>
                <a:schemeClr val="bg1"/>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
        <p:nvSpPr>
          <p:cNvPr id="10" name="ZoneTexte 9"/>
          <p:cNvSpPr txBox="1"/>
          <p:nvPr/>
        </p:nvSpPr>
        <p:spPr>
          <a:xfrm>
            <a:off x="4932040" y="0"/>
            <a:ext cx="4211960" cy="646331"/>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 Pourquoi AD RMS?</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Petit historique de la technologie</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Utilisation par un particulier </a:t>
            </a: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t>Contrôle d’accès classique</a:t>
            </a:r>
            <a:endParaRPr lang="fr-FR" sz="3200" b="1" dirty="0" smtClean="0">
              <a:solidFill>
                <a:schemeClr val="bg1"/>
              </a:solidFill>
              <a:latin typeface="Times New Roman" pitchFamily="18" charset="0"/>
              <a:cs typeface="Times New Roman" pitchFamily="18" charset="0"/>
            </a:endParaRP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9"/>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4</a:t>
            </a:fld>
            <a:endParaRPr lang="fr-FR" sz="1400" b="1" dirty="0">
              <a:solidFill>
                <a:schemeClr val="bg1"/>
              </a:solidFill>
              <a:latin typeface="Times New Roman" pitchFamily="18" charset="0"/>
              <a:cs typeface="Times New Roman" pitchFamily="18" charset="0"/>
            </a:endParaRPr>
          </a:p>
        </p:txBody>
      </p:sp>
      <p:sp>
        <p:nvSpPr>
          <p:cNvPr id="16" name="Rectangle 4"/>
          <p:cNvSpPr>
            <a:spLocks noChangeArrowheads="1"/>
          </p:cNvSpPr>
          <p:nvPr/>
        </p:nvSpPr>
        <p:spPr bwMode="auto">
          <a:xfrm>
            <a:off x="307974" y="2520963"/>
            <a:ext cx="4192588" cy="3595687"/>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endParaRPr lang="fr-FR"/>
          </a:p>
        </p:txBody>
      </p:sp>
      <p:sp>
        <p:nvSpPr>
          <p:cNvPr id="19" name="AutoShape 5"/>
          <p:cNvSpPr>
            <a:spLocks noChangeArrowheads="1"/>
          </p:cNvSpPr>
          <p:nvPr/>
        </p:nvSpPr>
        <p:spPr bwMode="auto">
          <a:xfrm rot="1957614">
            <a:off x="793735" y="3416319"/>
            <a:ext cx="3095625" cy="1452563"/>
          </a:xfrm>
          <a:prstGeom prst="roundRect">
            <a:avLst>
              <a:gd name="adj" fmla="val 16667"/>
            </a:avLst>
          </a:prstGeom>
          <a:noFill/>
          <a:ln w="50800" cmpd="dbl">
            <a:solidFill>
              <a:srgbClr val="FFCC00"/>
            </a:solidFill>
            <a:round/>
            <a:headEnd/>
            <a:tailEnd/>
          </a:ln>
        </p:spPr>
        <p:txBody>
          <a:bodyPr wrap="none" anchor="ctr"/>
          <a:lstStyle/>
          <a:p>
            <a:endParaRPr lang="fr-FR"/>
          </a:p>
        </p:txBody>
      </p:sp>
      <p:sp>
        <p:nvSpPr>
          <p:cNvPr id="20" name="Text Box 6"/>
          <p:cNvSpPr txBox="1">
            <a:spLocks noChangeArrowheads="1"/>
          </p:cNvSpPr>
          <p:nvPr/>
        </p:nvSpPr>
        <p:spPr bwMode="auto">
          <a:xfrm rot="1897427">
            <a:off x="1900223" y="3049607"/>
            <a:ext cx="2292350" cy="581025"/>
          </a:xfrm>
          <a:prstGeom prst="rect">
            <a:avLst/>
          </a:prstGeom>
          <a:noFill/>
          <a:ln w="9525">
            <a:noFill/>
            <a:miter lim="800000"/>
            <a:headEnd/>
            <a:tailEnd/>
          </a:ln>
          <a:effectLst/>
        </p:spPr>
        <p:txBody>
          <a:bodyPr>
            <a:spAutoFit/>
          </a:bodyPr>
          <a:lstStyle/>
          <a:p>
            <a:pPr algn="ctr">
              <a:spcBef>
                <a:spcPct val="50000"/>
              </a:spcBef>
              <a:defRPr/>
            </a:pPr>
            <a:r>
              <a:rPr lang="fr-FR" sz="1600" b="0">
                <a:effectLst>
                  <a:outerShdw blurRad="38100" dist="38100" dir="2700000" algn="tl">
                    <a:srgbClr val="000000"/>
                  </a:outerShdw>
                </a:effectLst>
                <a:cs typeface="Arial" charset="0"/>
              </a:rPr>
              <a:t>Access Control List (ACL)</a:t>
            </a:r>
          </a:p>
        </p:txBody>
      </p:sp>
      <p:sp>
        <p:nvSpPr>
          <p:cNvPr id="21" name="Text Box 7"/>
          <p:cNvSpPr txBox="1">
            <a:spLocks noChangeArrowheads="1"/>
          </p:cNvSpPr>
          <p:nvPr/>
        </p:nvSpPr>
        <p:spPr bwMode="auto">
          <a:xfrm>
            <a:off x="3286116" y="2214554"/>
            <a:ext cx="1139825" cy="336550"/>
          </a:xfrm>
          <a:prstGeom prst="rect">
            <a:avLst/>
          </a:prstGeom>
          <a:noFill/>
          <a:ln w="9525">
            <a:noFill/>
            <a:miter lim="800000"/>
            <a:headEnd/>
            <a:tailEnd/>
          </a:ln>
          <a:effectLst/>
        </p:spPr>
        <p:txBody>
          <a:bodyPr>
            <a:spAutoFit/>
          </a:bodyPr>
          <a:lstStyle/>
          <a:p>
            <a:pPr algn="r">
              <a:spcBef>
                <a:spcPct val="50000"/>
              </a:spcBef>
              <a:defRPr/>
            </a:pPr>
            <a:r>
              <a:rPr lang="fr-FR" sz="1600" b="1" dirty="0">
                <a:cs typeface="Arial" charset="0"/>
              </a:rPr>
              <a:t>Pare-feu</a:t>
            </a:r>
          </a:p>
        </p:txBody>
      </p:sp>
      <p:pic>
        <p:nvPicPr>
          <p:cNvPr id="22" name="Picture 8" descr="server"/>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1200135" y="2916257"/>
            <a:ext cx="752475" cy="992187"/>
          </a:xfrm>
          <a:prstGeom prst="rect">
            <a:avLst/>
          </a:prstGeom>
          <a:noFill/>
          <a:ln w="9525">
            <a:noFill/>
            <a:miter lim="800000"/>
            <a:headEnd/>
            <a:tailEnd/>
          </a:ln>
        </p:spPr>
      </p:pic>
      <p:pic>
        <p:nvPicPr>
          <p:cNvPr id="23" name="Picture 9" descr="server"/>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1238235" y="4935557"/>
            <a:ext cx="752475" cy="992187"/>
          </a:xfrm>
          <a:prstGeom prst="rect">
            <a:avLst/>
          </a:prstGeom>
          <a:noFill/>
          <a:ln w="9525">
            <a:noFill/>
            <a:miter lim="800000"/>
            <a:headEnd/>
            <a:tailEnd/>
          </a:ln>
        </p:spPr>
      </p:pic>
      <p:grpSp>
        <p:nvGrpSpPr>
          <p:cNvPr id="24" name="Group 10"/>
          <p:cNvGrpSpPr>
            <a:grpSpLocks/>
          </p:cNvGrpSpPr>
          <p:nvPr/>
        </p:nvGrpSpPr>
        <p:grpSpPr bwMode="auto">
          <a:xfrm>
            <a:off x="2457435" y="3916382"/>
            <a:ext cx="1295400" cy="1103312"/>
            <a:chOff x="2556" y="1935"/>
            <a:chExt cx="816" cy="695"/>
          </a:xfrm>
        </p:grpSpPr>
        <p:sp>
          <p:nvSpPr>
            <p:cNvPr id="25" name="Text Box 11"/>
            <p:cNvSpPr txBox="1">
              <a:spLocks noChangeArrowheads="1"/>
            </p:cNvSpPr>
            <p:nvPr/>
          </p:nvSpPr>
          <p:spPr bwMode="auto">
            <a:xfrm>
              <a:off x="2556" y="2418"/>
              <a:ext cx="816" cy="212"/>
            </a:xfrm>
            <a:prstGeom prst="rect">
              <a:avLst/>
            </a:prstGeom>
            <a:noFill/>
            <a:ln w="9525">
              <a:noFill/>
              <a:miter lim="800000"/>
              <a:headEnd/>
              <a:tailEnd/>
            </a:ln>
            <a:effectLst/>
          </p:spPr>
          <p:txBody>
            <a:bodyPr>
              <a:spAutoFit/>
            </a:bodyPr>
            <a:lstStyle/>
            <a:p>
              <a:pPr algn="ctr">
                <a:spcBef>
                  <a:spcPct val="50000"/>
                </a:spcBef>
                <a:defRPr/>
              </a:pPr>
              <a:r>
                <a:rPr lang="fr-FR" sz="1600" b="0">
                  <a:effectLst>
                    <a:outerShdw blurRad="38100" dist="38100" dir="2700000" algn="tl">
                      <a:srgbClr val="000000"/>
                    </a:outerShdw>
                  </a:effectLst>
                  <a:cs typeface="Arial" charset="0"/>
                </a:rPr>
                <a:t>Usagers</a:t>
              </a:r>
            </a:p>
          </p:txBody>
        </p:sp>
        <p:pic>
          <p:nvPicPr>
            <p:cNvPr id="26" name="Picture 12" descr="Red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2820" y="1935"/>
              <a:ext cx="366" cy="363"/>
            </a:xfrm>
            <a:prstGeom prst="rect">
              <a:avLst/>
            </a:prstGeom>
            <a:noFill/>
            <a:ln w="9525">
              <a:noFill/>
              <a:miter lim="800000"/>
              <a:headEnd/>
              <a:tailEnd/>
            </a:ln>
          </p:spPr>
        </p:pic>
        <p:pic>
          <p:nvPicPr>
            <p:cNvPr id="27" name="Picture 13" descr="BlueUser"/>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2702" y="2023"/>
              <a:ext cx="310" cy="323"/>
            </a:xfrm>
            <a:prstGeom prst="rect">
              <a:avLst/>
            </a:prstGeom>
            <a:noFill/>
            <a:ln w="9525">
              <a:noFill/>
              <a:miter lim="800000"/>
              <a:headEnd/>
              <a:tailEnd/>
            </a:ln>
          </p:spPr>
        </p:pic>
        <p:pic>
          <p:nvPicPr>
            <p:cNvPr id="28" name="Picture 14" descr="GreenUser"/>
            <p:cNvPicPr>
              <a:picLocks noChangeAspect="1" noChangeArrowheads="1"/>
            </p:cNvPicPr>
            <p:nvPr/>
          </p:nvPicPr>
          <p:blipFill>
            <a:blip r:embed="rId6">
              <a:clrChange>
                <a:clrFrom>
                  <a:srgbClr val="08369A"/>
                </a:clrFrom>
                <a:clrTo>
                  <a:srgbClr val="08369A">
                    <a:alpha val="0"/>
                  </a:srgbClr>
                </a:clrTo>
              </a:clrChange>
            </a:blip>
            <a:srcRect/>
            <a:stretch>
              <a:fillRect/>
            </a:stretch>
          </p:blipFill>
          <p:spPr bwMode="auto">
            <a:xfrm>
              <a:off x="2997" y="2052"/>
              <a:ext cx="331" cy="348"/>
            </a:xfrm>
            <a:prstGeom prst="rect">
              <a:avLst/>
            </a:prstGeom>
            <a:noFill/>
            <a:ln w="9525">
              <a:noFill/>
              <a:miter lim="800000"/>
              <a:headEnd/>
              <a:tailEnd/>
            </a:ln>
          </p:spPr>
        </p:pic>
        <p:pic>
          <p:nvPicPr>
            <p:cNvPr id="29" name="Picture 15" descr="YellowUser"/>
            <p:cNvPicPr>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2820" y="2112"/>
              <a:ext cx="336" cy="354"/>
            </a:xfrm>
            <a:prstGeom prst="rect">
              <a:avLst/>
            </a:prstGeom>
            <a:noFill/>
            <a:ln w="9525">
              <a:noFill/>
              <a:miter lim="800000"/>
              <a:headEnd/>
              <a:tailEnd/>
            </a:ln>
          </p:spPr>
        </p:pic>
      </p:grpSp>
      <p:grpSp>
        <p:nvGrpSpPr>
          <p:cNvPr id="30" name="Group 16"/>
          <p:cNvGrpSpPr>
            <a:grpSpLocks/>
          </p:cNvGrpSpPr>
          <p:nvPr/>
        </p:nvGrpSpPr>
        <p:grpSpPr bwMode="auto">
          <a:xfrm>
            <a:off x="1528748" y="3422669"/>
            <a:ext cx="1538287" cy="814388"/>
            <a:chOff x="1687" y="1905"/>
            <a:chExt cx="969" cy="513"/>
          </a:xfrm>
        </p:grpSpPr>
        <p:sp>
          <p:nvSpPr>
            <p:cNvPr id="31" name="Line 17"/>
            <p:cNvSpPr>
              <a:spLocks noChangeShapeType="1"/>
            </p:cNvSpPr>
            <p:nvPr/>
          </p:nvSpPr>
          <p:spPr bwMode="auto">
            <a:xfrm>
              <a:off x="1748" y="1970"/>
              <a:ext cx="668" cy="448"/>
            </a:xfrm>
            <a:prstGeom prst="line">
              <a:avLst/>
            </a:prstGeom>
            <a:noFill/>
            <a:ln w="28575">
              <a:solidFill>
                <a:schemeClr val="tx1"/>
              </a:solidFill>
              <a:round/>
              <a:headEnd type="triangle" w="med" len="med"/>
              <a:tailEnd type="triangle" w="med" len="med"/>
            </a:ln>
          </p:spPr>
          <p:txBody>
            <a:bodyPr/>
            <a:lstStyle/>
            <a:p>
              <a:endParaRPr lang="fr-FR"/>
            </a:p>
          </p:txBody>
        </p:sp>
        <p:sp>
          <p:nvSpPr>
            <p:cNvPr id="32" name="Text Box 18"/>
            <p:cNvSpPr txBox="1">
              <a:spLocks noChangeArrowheads="1"/>
            </p:cNvSpPr>
            <p:nvPr/>
          </p:nvSpPr>
          <p:spPr bwMode="auto">
            <a:xfrm rot="2038109">
              <a:off x="1687" y="1905"/>
              <a:ext cx="969" cy="212"/>
            </a:xfrm>
            <a:prstGeom prst="rect">
              <a:avLst/>
            </a:prstGeom>
            <a:noFill/>
            <a:ln w="9525">
              <a:noFill/>
              <a:miter lim="800000"/>
              <a:headEnd/>
              <a:tailEnd/>
            </a:ln>
            <a:effectLst/>
          </p:spPr>
          <p:txBody>
            <a:bodyPr>
              <a:spAutoFit/>
            </a:bodyPr>
            <a:lstStyle/>
            <a:p>
              <a:pPr algn="ctr">
                <a:spcBef>
                  <a:spcPct val="50000"/>
                </a:spcBef>
                <a:defRPr/>
              </a:pPr>
              <a:r>
                <a:rPr lang="fr-FR" sz="1600" b="0">
                  <a:effectLst>
                    <a:outerShdw blurRad="38100" dist="38100" dir="2700000" algn="tl">
                      <a:srgbClr val="000000"/>
                    </a:outerShdw>
                  </a:effectLst>
                  <a:cs typeface="Arial" charset="0"/>
                </a:rPr>
                <a:t>Accepté</a:t>
              </a:r>
            </a:p>
          </p:txBody>
        </p:sp>
      </p:grpSp>
      <p:pic>
        <p:nvPicPr>
          <p:cNvPr id="33" name="Picture 19" descr="template"/>
          <p:cNvPicPr>
            <a:picLocks noChangeAspect="1" noChangeArrowheads="1"/>
          </p:cNvPicPr>
          <p:nvPr/>
        </p:nvPicPr>
        <p:blipFill>
          <a:blip r:embed="rId8">
            <a:clrChange>
              <a:clrFrom>
                <a:srgbClr val="08369A"/>
              </a:clrFrom>
              <a:clrTo>
                <a:srgbClr val="08369A">
                  <a:alpha val="0"/>
                </a:srgbClr>
              </a:clrTo>
            </a:clrChange>
          </a:blip>
          <a:srcRect/>
          <a:stretch>
            <a:fillRect/>
          </a:stretch>
        </p:blipFill>
        <p:spPr bwMode="auto">
          <a:xfrm>
            <a:off x="1292210" y="3432194"/>
            <a:ext cx="638175" cy="714375"/>
          </a:xfrm>
          <a:prstGeom prst="rect">
            <a:avLst/>
          </a:prstGeom>
          <a:noFill/>
          <a:ln w="9525">
            <a:noFill/>
            <a:miter lim="800000"/>
            <a:headEnd/>
            <a:tailEnd/>
          </a:ln>
        </p:spPr>
      </p:pic>
      <p:grpSp>
        <p:nvGrpSpPr>
          <p:cNvPr id="34" name="Group 20"/>
          <p:cNvGrpSpPr>
            <a:grpSpLocks/>
          </p:cNvGrpSpPr>
          <p:nvPr/>
        </p:nvGrpSpPr>
        <p:grpSpPr bwMode="auto">
          <a:xfrm>
            <a:off x="1165210" y="4505344"/>
            <a:ext cx="2133600" cy="876300"/>
            <a:chOff x="1434" y="2713"/>
            <a:chExt cx="1344" cy="552"/>
          </a:xfrm>
        </p:grpSpPr>
        <p:sp>
          <p:nvSpPr>
            <p:cNvPr id="35" name="Line 21"/>
            <p:cNvSpPr>
              <a:spLocks noChangeShapeType="1"/>
            </p:cNvSpPr>
            <p:nvPr/>
          </p:nvSpPr>
          <p:spPr bwMode="auto">
            <a:xfrm flipV="1">
              <a:off x="1758" y="2713"/>
              <a:ext cx="672" cy="528"/>
            </a:xfrm>
            <a:prstGeom prst="line">
              <a:avLst/>
            </a:prstGeom>
            <a:noFill/>
            <a:ln w="28575">
              <a:solidFill>
                <a:schemeClr val="tx1"/>
              </a:solidFill>
              <a:round/>
              <a:headEnd type="triangle" w="med" len="med"/>
              <a:tailEnd type="triangle" w="med" len="med"/>
            </a:ln>
          </p:spPr>
          <p:txBody>
            <a:bodyPr/>
            <a:lstStyle/>
            <a:p>
              <a:endParaRPr lang="fr-FR"/>
            </a:p>
          </p:txBody>
        </p:sp>
        <p:sp>
          <p:nvSpPr>
            <p:cNvPr id="36" name="Text Box 22"/>
            <p:cNvSpPr txBox="1">
              <a:spLocks noChangeArrowheads="1"/>
            </p:cNvSpPr>
            <p:nvPr/>
          </p:nvSpPr>
          <p:spPr bwMode="auto">
            <a:xfrm rot="-2310612">
              <a:off x="1434" y="3053"/>
              <a:ext cx="1344" cy="212"/>
            </a:xfrm>
            <a:prstGeom prst="rect">
              <a:avLst/>
            </a:prstGeom>
            <a:noFill/>
            <a:ln w="9525">
              <a:noFill/>
              <a:miter lim="800000"/>
              <a:headEnd/>
              <a:tailEnd/>
            </a:ln>
            <a:effectLst/>
          </p:spPr>
          <p:txBody>
            <a:bodyPr>
              <a:spAutoFit/>
            </a:bodyPr>
            <a:lstStyle/>
            <a:p>
              <a:pPr algn="ctr">
                <a:spcBef>
                  <a:spcPct val="50000"/>
                </a:spcBef>
                <a:defRPr/>
              </a:pPr>
              <a:r>
                <a:rPr lang="fr-FR" sz="1600" b="0">
                  <a:effectLst>
                    <a:outerShdw blurRad="38100" dist="38100" dir="2700000" algn="tl">
                      <a:srgbClr val="000000"/>
                    </a:outerShdw>
                  </a:effectLst>
                  <a:cs typeface="Arial" charset="0"/>
                </a:rPr>
                <a:t>Refusé</a:t>
              </a:r>
            </a:p>
          </p:txBody>
        </p:sp>
      </p:grpSp>
      <p:pic>
        <p:nvPicPr>
          <p:cNvPr id="37" name="Picture 23" descr="template"/>
          <p:cNvPicPr>
            <a:picLocks noChangeAspect="1" noChangeArrowheads="1"/>
          </p:cNvPicPr>
          <p:nvPr/>
        </p:nvPicPr>
        <p:blipFill>
          <a:blip r:embed="rId8">
            <a:clrChange>
              <a:clrFrom>
                <a:srgbClr val="08369A"/>
              </a:clrFrom>
              <a:clrTo>
                <a:srgbClr val="08369A">
                  <a:alpha val="0"/>
                </a:srgbClr>
              </a:clrTo>
            </a:clrChange>
          </a:blip>
          <a:srcRect/>
          <a:stretch>
            <a:fillRect/>
          </a:stretch>
        </p:blipFill>
        <p:spPr bwMode="auto">
          <a:xfrm>
            <a:off x="1517635" y="5429269"/>
            <a:ext cx="638175" cy="714375"/>
          </a:xfrm>
          <a:prstGeom prst="rect">
            <a:avLst/>
          </a:prstGeom>
          <a:noFill/>
          <a:ln w="9525">
            <a:noFill/>
            <a:miter lim="800000"/>
            <a:headEnd/>
            <a:tailEnd/>
          </a:ln>
        </p:spPr>
      </p:pic>
      <p:sp>
        <p:nvSpPr>
          <p:cNvPr id="38" name="Rectangle 37"/>
          <p:cNvSpPr/>
          <p:nvPr/>
        </p:nvSpPr>
        <p:spPr>
          <a:xfrm>
            <a:off x="0" y="1643050"/>
            <a:ext cx="9144000" cy="461665"/>
          </a:xfrm>
          <a:prstGeom prst="rect">
            <a:avLst/>
          </a:prstGeom>
        </p:spPr>
        <p:txBody>
          <a:bodyPr wrap="square">
            <a:spAutoFit/>
          </a:bodyPr>
          <a:lstStyle/>
          <a:p>
            <a:pPr>
              <a:buFont typeface="Arial" pitchFamily="34" charset="0"/>
              <a:buChar char="•"/>
              <a:defRPr/>
            </a:pPr>
            <a:r>
              <a:rPr lang="fr-FR" sz="2400" dirty="0" smtClean="0"/>
              <a:t> Protection à base de périmètre de contrôle d’accès, et non lié à l’usage</a:t>
            </a:r>
          </a:p>
        </p:txBody>
      </p:sp>
      <p:sp>
        <p:nvSpPr>
          <p:cNvPr id="39" name="ZoneTexte 38"/>
          <p:cNvSpPr txBox="1"/>
          <p:nvPr/>
        </p:nvSpPr>
        <p:spPr>
          <a:xfrm>
            <a:off x="4714876" y="2500306"/>
            <a:ext cx="4214810" cy="1200329"/>
          </a:xfrm>
          <a:prstGeom prst="rect">
            <a:avLst/>
          </a:prstGeom>
          <a:noFill/>
        </p:spPr>
        <p:txBody>
          <a:bodyPr wrap="square" rtlCol="0">
            <a:spAutoFit/>
          </a:bodyPr>
          <a:lstStyle/>
          <a:p>
            <a:r>
              <a:rPr lang="fr-FR" sz="2400" dirty="0" smtClean="0"/>
              <a:t>Un utilisateur qui a accès à un partage peut copier, modifier et rediffuser des informations</a:t>
            </a:r>
            <a:endParaRPr lang="fr-FR" sz="2000" dirty="0"/>
          </a:p>
        </p:txBody>
      </p:sp>
      <p:sp>
        <p:nvSpPr>
          <p:cNvPr id="40" name="ZoneTexte 39"/>
          <p:cNvSpPr txBox="1"/>
          <p:nvPr/>
        </p:nvSpPr>
        <p:spPr>
          <a:xfrm>
            <a:off x="4786314" y="4643446"/>
            <a:ext cx="4071966" cy="1200329"/>
          </a:xfrm>
          <a:prstGeom prst="rect">
            <a:avLst/>
          </a:prstGeom>
          <a:noFill/>
        </p:spPr>
        <p:txBody>
          <a:bodyPr wrap="square" rtlCol="0">
            <a:spAutoFit/>
          </a:bodyPr>
          <a:lstStyle/>
          <a:p>
            <a:pPr>
              <a:buFont typeface="Wingdings" pitchFamily="2" charset="2"/>
              <a:buChar char="Ø"/>
            </a:pPr>
            <a:r>
              <a:rPr lang="fr-FR" sz="2400" b="1" dirty="0" smtClean="0"/>
              <a:t> Les </a:t>
            </a:r>
            <a:r>
              <a:rPr lang="fr-FR" sz="2400" b="1" dirty="0" err="1" smtClean="0"/>
              <a:t>ACLs</a:t>
            </a:r>
            <a:r>
              <a:rPr lang="fr-FR" sz="2400" b="1" dirty="0" smtClean="0"/>
              <a:t> ne restreignent pas ce que l’utilisateur peut faire avec un document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10" name="ZoneTexte 9"/>
          <p:cNvSpPr txBox="1"/>
          <p:nvPr/>
        </p:nvSpPr>
        <p:spPr>
          <a:xfrm>
            <a:off x="4932040" y="0"/>
            <a:ext cx="4211960" cy="646331"/>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 Pourquoi AD RMS?</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Petit historique de la technologie</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Utilisation par un particulier </a:t>
            </a: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t>Conséquences</a:t>
            </a:r>
            <a:endParaRPr lang="fr-FR" sz="3200" b="1" dirty="0" smtClean="0">
              <a:solidFill>
                <a:schemeClr val="bg1"/>
              </a:solidFill>
              <a:latin typeface="Times New Roman" pitchFamily="18" charset="0"/>
              <a:cs typeface="Times New Roman" pitchFamily="18" charset="0"/>
            </a:endParaRP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600438"/>
          </a:xfrm>
          <a:prstGeom prst="rect">
            <a:avLst/>
          </a:prstGeom>
          <a:noFill/>
        </p:spPr>
        <p:txBody>
          <a:bodyPr wrap="square" rtlCol="0">
            <a:spAutoFit/>
          </a:bodyPr>
          <a:lstStyle/>
          <a:p>
            <a:pPr>
              <a:defRPr/>
            </a:pPr>
            <a:r>
              <a:rPr lang="fr-FR" sz="2000" dirty="0" smtClean="0"/>
              <a:t>Des information sensibles (documents, e-mails, contenu intranet, etc.) peuvent être divulguées accidentellement ou intentionnellement</a:t>
            </a:r>
          </a:p>
          <a:p>
            <a:pPr>
              <a:defRPr/>
            </a:pPr>
            <a:endParaRPr lang="fr-FR" sz="2000" dirty="0" smtClean="0"/>
          </a:p>
          <a:p>
            <a:pPr>
              <a:defRPr/>
            </a:pPr>
            <a:r>
              <a:rPr lang="fr-FR" sz="2000" b="1" dirty="0" smtClean="0"/>
              <a:t>Exemple, l’affaire </a:t>
            </a:r>
            <a:r>
              <a:rPr lang="fr-FR" sz="2000" b="1" dirty="0" err="1" smtClean="0"/>
              <a:t>Valéo</a:t>
            </a:r>
            <a:r>
              <a:rPr lang="fr-FR" sz="2000" b="1" dirty="0" smtClean="0"/>
              <a:t> :</a:t>
            </a:r>
          </a:p>
          <a:p>
            <a:pPr>
              <a:defRPr/>
            </a:pPr>
            <a:endParaRPr lang="fr-FR"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5</a:t>
            </a:fld>
            <a:endParaRPr lang="fr-FR" sz="1400" b="1" dirty="0">
              <a:solidFill>
                <a:schemeClr val="bg1"/>
              </a:solidFill>
              <a:latin typeface="Times New Roman" pitchFamily="18" charset="0"/>
              <a:cs typeface="Times New Roman" pitchFamily="18" charset="0"/>
            </a:endParaRPr>
          </a:p>
        </p:txBody>
      </p:sp>
      <p:sp>
        <p:nvSpPr>
          <p:cNvPr id="41" name="Rectangle 40"/>
          <p:cNvSpPr/>
          <p:nvPr/>
        </p:nvSpPr>
        <p:spPr>
          <a:xfrm>
            <a:off x="285720" y="2000240"/>
            <a:ext cx="8429684" cy="369332"/>
          </a:xfrm>
          <a:prstGeom prst="rect">
            <a:avLst/>
          </a:prstGeom>
        </p:spPr>
        <p:txBody>
          <a:bodyPr wrap="square">
            <a:spAutoFit/>
          </a:bodyPr>
          <a:lstStyle/>
          <a:p>
            <a:pPr lvl="1">
              <a:defRPr/>
            </a:pPr>
            <a:endParaRPr lang="fr-FR" dirty="0" smtClean="0"/>
          </a:p>
        </p:txBody>
      </p:sp>
      <p:sp>
        <p:nvSpPr>
          <p:cNvPr id="43" name="Rectangle à coins arrondis 42"/>
          <p:cNvSpPr/>
          <p:nvPr/>
        </p:nvSpPr>
        <p:spPr>
          <a:xfrm>
            <a:off x="428596" y="3214686"/>
            <a:ext cx="8072494" cy="307183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endParaRPr lang="fr-FR" sz="2000" b="1" i="1" dirty="0" smtClean="0">
              <a:latin typeface="Adobe Caslon Pro" pitchFamily="18" charset="0"/>
            </a:endParaRPr>
          </a:p>
          <a:p>
            <a:pPr algn="just"/>
            <a:r>
              <a:rPr lang="fr-FR" sz="2000" b="1" dirty="0" smtClean="0">
                <a:latin typeface="Adobe Caslon Pro" pitchFamily="18" charset="0"/>
              </a:rPr>
              <a:t>En avril 2005, une étudiante chinoise stagiaire dans l'entreprise Valeo, équipementier automobile français, est soupçonnée d'avoir copié des données de l'entreprise sur un disque dur personnel.</a:t>
            </a:r>
          </a:p>
          <a:p>
            <a:pPr algn="just"/>
            <a:r>
              <a:rPr lang="fr-FR" sz="2000" b="1" dirty="0" smtClean="0">
                <a:latin typeface="Adobe Caslon Pro" pitchFamily="18" charset="0"/>
              </a:rPr>
              <a:t/>
            </a:r>
            <a:br>
              <a:rPr lang="fr-FR" sz="2000" b="1" dirty="0" smtClean="0">
                <a:latin typeface="Adobe Caslon Pro" pitchFamily="18" charset="0"/>
              </a:rPr>
            </a:br>
            <a:r>
              <a:rPr lang="fr-FR" sz="2000" b="1" dirty="0" smtClean="0">
                <a:latin typeface="Adobe Caslon Pro" pitchFamily="18" charset="0"/>
              </a:rPr>
              <a:t>Il lui est reproché l'accès frauduleux dans un système automatisé de données et abus de confiance. Selon la presse, au moment des faits la stagiaire aurait sorti des données de l'entreprise pour les emmener chez elle. Elle justifie son geste en affirmant avoir copié des données pour son rapport de stage.</a:t>
            </a:r>
          </a:p>
          <a:p>
            <a:pPr algn="ctr"/>
            <a:endParaRPr lang="fr-FR" dirty="0"/>
          </a:p>
        </p:txBody>
      </p:sp>
      <p:sp>
        <p:nvSpPr>
          <p:cNvPr id="16" name="ZoneTexte 15"/>
          <p:cNvSpPr txBox="1"/>
          <p:nvPr/>
        </p:nvSpPr>
        <p:spPr>
          <a:xfrm>
            <a:off x="0" y="1"/>
            <a:ext cx="4211960" cy="1477328"/>
          </a:xfrm>
          <a:prstGeom prst="rect">
            <a:avLst/>
          </a:prstGeom>
          <a:noFill/>
        </p:spPr>
        <p:txBody>
          <a:bodyPr wrap="square" rtlCol="0">
            <a:spAutoFit/>
          </a:bodyPr>
          <a:lstStyle/>
          <a:p>
            <a:pPr algn="r"/>
            <a:r>
              <a:rPr lang="fr-FR" sz="1200" b="1" dirty="0" smtClean="0">
                <a:solidFill>
                  <a:schemeClr val="bg1"/>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endParaRPr lang="fr-FR" sz="1200" b="1" dirty="0" smtClean="0">
              <a:solidFill>
                <a:schemeClr val="bg1"/>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10" name="ZoneTexte 9"/>
          <p:cNvSpPr txBox="1"/>
          <p:nvPr/>
        </p:nvSpPr>
        <p:spPr>
          <a:xfrm>
            <a:off x="4932040" y="0"/>
            <a:ext cx="4211960" cy="646331"/>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 Pourquoi AD RMS?</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Petit historique de la technologie</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Utilisation par un particulier </a:t>
            </a: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t>Conséquence</a:t>
            </a:r>
            <a:r>
              <a:rPr lang="fr-FR" sz="3200" b="1" i="1" dirty="0" smtClean="0"/>
              <a:t>s</a:t>
            </a:r>
            <a:endParaRPr lang="fr-FR" sz="3200" b="1" i="1" dirty="0" smtClean="0">
              <a:solidFill>
                <a:schemeClr val="bg1"/>
              </a:solidFill>
              <a:latin typeface="Times New Roman" pitchFamily="18" charset="0"/>
              <a:cs typeface="Times New Roman" pitchFamily="18" charset="0"/>
            </a:endParaRP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3262432"/>
          </a:xfrm>
          <a:prstGeom prst="rect">
            <a:avLst/>
          </a:prstGeom>
          <a:noFill/>
        </p:spPr>
        <p:txBody>
          <a:bodyPr wrap="square" rtlCol="0">
            <a:spAutoFit/>
          </a:bodyPr>
          <a:lstStyle/>
          <a:p>
            <a:pPr>
              <a:defRPr/>
            </a:pPr>
            <a:r>
              <a:rPr lang="fr-FR" sz="2800" dirty="0" smtClean="0"/>
              <a:t>Ces manques de sécurités peuvent avoir de lourdes conséquences:</a:t>
            </a:r>
          </a:p>
          <a:p>
            <a:pPr>
              <a:defRPr/>
            </a:pPr>
            <a:endParaRPr lang="fr-FR" sz="1000" dirty="0" smtClean="0"/>
          </a:p>
          <a:p>
            <a:pPr lvl="1">
              <a:buFont typeface="Wingdings" pitchFamily="2" charset="2"/>
              <a:buChar char=""/>
              <a:defRPr/>
            </a:pPr>
            <a:r>
              <a:rPr lang="fr-FR" sz="2800" dirty="0" smtClean="0"/>
              <a:t> Perte de revenus</a:t>
            </a:r>
          </a:p>
          <a:p>
            <a:pPr lvl="1">
              <a:buFont typeface="Wingdings" pitchFamily="2" charset="2"/>
              <a:buChar char=""/>
              <a:defRPr/>
            </a:pPr>
            <a:r>
              <a:rPr lang="fr-FR" sz="2800" dirty="0" smtClean="0"/>
              <a:t> Perte d’avantages concurrentiels </a:t>
            </a:r>
          </a:p>
          <a:p>
            <a:pPr lvl="1">
              <a:buFont typeface="Wingdings" pitchFamily="2" charset="2"/>
              <a:buChar char=""/>
              <a:defRPr/>
            </a:pPr>
            <a:r>
              <a:rPr lang="fr-FR" sz="2800" dirty="0" smtClean="0"/>
              <a:t> </a:t>
            </a:r>
            <a:r>
              <a:rPr lang="fr-FR" sz="2800" smtClean="0"/>
              <a:t>Perte de la </a:t>
            </a:r>
            <a:r>
              <a:rPr lang="fr-FR" sz="2800" dirty="0" smtClean="0"/>
              <a:t>confiance de ses clients</a:t>
            </a:r>
          </a:p>
          <a:p>
            <a:pPr lvl="1">
              <a:buFont typeface="Wingdings" pitchFamily="2" charset="2"/>
              <a:buChar char=""/>
              <a:defRPr/>
            </a:pPr>
            <a:r>
              <a:rPr lang="fr-FR" sz="2800" dirty="0" smtClean="0"/>
              <a:t> Problèmes diplomatiques</a:t>
            </a:r>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6</a:t>
            </a:fld>
            <a:endParaRPr lang="fr-FR" sz="1400" b="1" dirty="0">
              <a:solidFill>
                <a:schemeClr val="bg1"/>
              </a:solidFill>
              <a:latin typeface="Times New Roman" pitchFamily="18" charset="0"/>
              <a:cs typeface="Times New Roman" pitchFamily="18" charset="0"/>
            </a:endParaRPr>
          </a:p>
        </p:txBody>
      </p:sp>
      <p:sp>
        <p:nvSpPr>
          <p:cNvPr id="14" name="Rectangle à coins arrondis 13"/>
          <p:cNvSpPr/>
          <p:nvPr/>
        </p:nvSpPr>
        <p:spPr>
          <a:xfrm>
            <a:off x="571472" y="4857760"/>
            <a:ext cx="8001056" cy="150019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fr-FR" sz="2000" dirty="0" smtClean="0"/>
          </a:p>
          <a:p>
            <a:pPr algn="ctr">
              <a:defRPr/>
            </a:pPr>
            <a:r>
              <a:rPr lang="fr-FR" sz="2400" dirty="0" smtClean="0"/>
              <a:t>« </a:t>
            </a:r>
            <a:r>
              <a:rPr lang="fr-FR" sz="2400" i="1" dirty="0" smtClean="0"/>
              <a:t>Le vol d’informations propriétaires est la plus grande source de dommages financiers parmi tous les incidents de sécurité</a:t>
            </a:r>
            <a:r>
              <a:rPr lang="fr-FR" sz="2400" dirty="0" smtClean="0"/>
              <a:t> »</a:t>
            </a:r>
          </a:p>
          <a:p>
            <a:pPr algn="ctr">
              <a:defRPr/>
            </a:pPr>
            <a:endParaRPr lang="fr-FR" sz="2400" dirty="0" smtClean="0"/>
          </a:p>
          <a:p>
            <a:pPr algn="ctr">
              <a:defRPr/>
            </a:pPr>
            <a:r>
              <a:rPr lang="fr-FR" sz="2400" noProof="1" smtClean="0"/>
              <a:t>CSI/FBI Computer Crime and Security Survey</a:t>
            </a:r>
            <a:r>
              <a:rPr lang="fr-FR" sz="2400" dirty="0" smtClean="0"/>
              <a:t>, 2001 </a:t>
            </a:r>
          </a:p>
          <a:p>
            <a:pPr algn="ctr"/>
            <a:endParaRPr lang="fr-FR" dirty="0"/>
          </a:p>
        </p:txBody>
      </p:sp>
      <p:sp>
        <p:nvSpPr>
          <p:cNvPr id="16" name="ZoneTexte 15"/>
          <p:cNvSpPr txBox="1"/>
          <p:nvPr/>
        </p:nvSpPr>
        <p:spPr>
          <a:xfrm>
            <a:off x="0" y="1"/>
            <a:ext cx="4211960" cy="1661993"/>
          </a:xfrm>
          <a:prstGeom prst="rect">
            <a:avLst/>
          </a:prstGeom>
          <a:noFill/>
        </p:spPr>
        <p:txBody>
          <a:bodyPr wrap="square" rtlCol="0">
            <a:spAutoFit/>
          </a:bodyPr>
          <a:lstStyle/>
          <a:p>
            <a:pPr algn="r"/>
            <a:r>
              <a:rPr lang="fr-FR" sz="1200" b="1" dirty="0" smtClean="0">
                <a:solidFill>
                  <a:schemeClr val="bg1"/>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endParaRPr lang="fr-FR" sz="1200" b="1" dirty="0" smtClean="0">
              <a:solidFill>
                <a:schemeClr val="bg1"/>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10" name="ZoneTexte 9"/>
          <p:cNvSpPr txBox="1"/>
          <p:nvPr/>
        </p:nvSpPr>
        <p:spPr>
          <a:xfrm>
            <a:off x="4932040" y="0"/>
            <a:ext cx="4211960" cy="646331"/>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 Pourquoi AD RMS?</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Petit historique de la technologie</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Utilisation par un particulier </a:t>
            </a: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t>Les besoins</a:t>
            </a:r>
            <a:endParaRPr lang="fr-FR" sz="3200" b="1" dirty="0" smtClean="0">
              <a:solidFill>
                <a:schemeClr val="bg1"/>
              </a:solidFill>
              <a:latin typeface="Times New Roman" pitchFamily="18" charset="0"/>
              <a:cs typeface="Times New Roman" pitchFamily="18" charset="0"/>
            </a:endParaRP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595021"/>
            <a:ext cx="8643998" cy="4832092"/>
          </a:xfrm>
          <a:prstGeom prst="rect">
            <a:avLst/>
          </a:prstGeom>
          <a:noFill/>
        </p:spPr>
        <p:txBody>
          <a:bodyPr wrap="square" rtlCol="0">
            <a:spAutoFit/>
          </a:bodyPr>
          <a:lstStyle/>
          <a:p>
            <a:pPr>
              <a:buFont typeface="Wingdings" pitchFamily="2" charset="2"/>
              <a:buChar char="Ø"/>
              <a:defRPr/>
            </a:pPr>
            <a:r>
              <a:rPr lang="fr-FR" sz="2800" dirty="0" smtClean="0"/>
              <a:t>Protection permanente des informations sensibles</a:t>
            </a:r>
          </a:p>
          <a:p>
            <a:pPr>
              <a:buFont typeface="Wingdings" pitchFamily="2" charset="2"/>
              <a:buChar char="Ø"/>
              <a:defRPr/>
            </a:pPr>
            <a:endParaRPr lang="fr-FR" sz="2800" dirty="0" smtClean="0"/>
          </a:p>
          <a:p>
            <a:pPr>
              <a:buFont typeface="Wingdings" pitchFamily="2" charset="2"/>
              <a:buChar char="Ø"/>
              <a:defRPr/>
            </a:pPr>
            <a:r>
              <a:rPr lang="fr-FR" sz="2800" dirty="0" smtClean="0"/>
              <a:t>Facilement utilisable</a:t>
            </a:r>
          </a:p>
          <a:p>
            <a:pPr>
              <a:buFont typeface="Wingdings" pitchFamily="2" charset="2"/>
              <a:buChar char="Ø"/>
              <a:defRPr/>
            </a:pPr>
            <a:endParaRPr lang="fr-FR" sz="2800" dirty="0" smtClean="0"/>
          </a:p>
          <a:p>
            <a:pPr>
              <a:buFont typeface="Wingdings" pitchFamily="2" charset="2"/>
              <a:buChar char="Ø"/>
              <a:defRPr/>
            </a:pPr>
            <a:r>
              <a:rPr lang="fr-FR" sz="2800" dirty="0" smtClean="0"/>
              <a:t>Souple, facilement </a:t>
            </a:r>
            <a:r>
              <a:rPr lang="fr-FR" sz="2800" dirty="0" err="1" smtClean="0"/>
              <a:t>déployable</a:t>
            </a:r>
            <a:r>
              <a:rPr lang="fr-FR" sz="2800" dirty="0" smtClean="0"/>
              <a:t>, et extensible</a:t>
            </a:r>
          </a:p>
          <a:p>
            <a:pPr>
              <a:buFont typeface="Wingdings" pitchFamily="2" charset="2"/>
              <a:buChar char="Ø"/>
              <a:defRPr/>
            </a:pPr>
            <a:endParaRPr lang="fr-FR" sz="2800" dirty="0" smtClean="0"/>
          </a:p>
          <a:p>
            <a:pPr>
              <a:buFont typeface="Wingdings" pitchFamily="2" charset="2"/>
              <a:buChar char="Ø"/>
              <a:defRPr/>
            </a:pPr>
            <a:r>
              <a:rPr lang="fr-FR" sz="2800" dirty="0" smtClean="0"/>
              <a:t>Technologie qui aille au-delà du contrôle d’accès et du chiffrement</a:t>
            </a:r>
          </a:p>
          <a:p>
            <a:pPr>
              <a:buFont typeface="Wingdings" pitchFamily="2" charset="2"/>
              <a:buChar char="Ø"/>
              <a:defRPr/>
            </a:pPr>
            <a:endParaRPr lang="fr-FR" sz="2800" dirty="0" smtClean="0"/>
          </a:p>
          <a:p>
            <a:pPr>
              <a:buFont typeface="Wingdings" pitchFamily="2" charset="2"/>
              <a:buChar char="Ø"/>
              <a:defRPr/>
            </a:pPr>
            <a:r>
              <a:rPr lang="fr-FR" sz="2800" dirty="0" smtClean="0"/>
              <a:t>Contrôle de l’utilisation des documents</a:t>
            </a:r>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7</a:t>
            </a:fld>
            <a:endParaRPr lang="fr-FR" sz="1400" b="1" dirty="0">
              <a:solidFill>
                <a:schemeClr val="bg1"/>
              </a:solidFill>
              <a:latin typeface="Times New Roman" pitchFamily="18" charset="0"/>
              <a:cs typeface="Times New Roman" pitchFamily="18" charset="0"/>
            </a:endParaRPr>
          </a:p>
        </p:txBody>
      </p:sp>
      <p:sp>
        <p:nvSpPr>
          <p:cNvPr id="14" name="ZoneTexte 13"/>
          <p:cNvSpPr txBox="1"/>
          <p:nvPr/>
        </p:nvSpPr>
        <p:spPr>
          <a:xfrm>
            <a:off x="0" y="1"/>
            <a:ext cx="4211960" cy="1661993"/>
          </a:xfrm>
          <a:prstGeom prst="rect">
            <a:avLst/>
          </a:prstGeom>
          <a:noFill/>
        </p:spPr>
        <p:txBody>
          <a:bodyPr wrap="square" rtlCol="0">
            <a:spAutoFit/>
          </a:bodyPr>
          <a:lstStyle/>
          <a:p>
            <a:pPr algn="r"/>
            <a:r>
              <a:rPr lang="fr-FR" sz="1200" b="1" dirty="0" smtClean="0">
                <a:solidFill>
                  <a:schemeClr val="bg1"/>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endParaRPr lang="fr-FR" sz="1200" b="1" dirty="0" smtClean="0">
              <a:solidFill>
                <a:schemeClr val="bg1"/>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p>
        </p:txBody>
      </p:sp>
      <p:sp>
        <p:nvSpPr>
          <p:cNvPr id="10" name="ZoneTexte 9"/>
          <p:cNvSpPr txBox="1"/>
          <p:nvPr/>
        </p:nvSpPr>
        <p:spPr>
          <a:xfrm>
            <a:off x="4932040" y="0"/>
            <a:ext cx="4211960" cy="646331"/>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 Pourquoi AD RMS?</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Petit historique de la technologie</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Utilisation par un particulier </a:t>
            </a: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t>THE solution</a:t>
            </a:r>
            <a:endParaRPr lang="fr-FR" sz="3200" b="1" dirty="0" smtClean="0">
              <a:solidFill>
                <a:schemeClr val="bg1"/>
              </a:solidFill>
              <a:latin typeface="Times New Roman" pitchFamily="18" charset="0"/>
              <a:cs typeface="Times New Roman" pitchFamily="18" charset="0"/>
            </a:endParaRP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8</a:t>
            </a:fld>
            <a:endParaRPr lang="fr-FR" sz="1400" b="1" dirty="0">
              <a:solidFill>
                <a:schemeClr val="bg1"/>
              </a:solidFill>
              <a:latin typeface="Times New Roman" pitchFamily="18" charset="0"/>
              <a:cs typeface="Times New Roman" pitchFamily="18" charset="0"/>
            </a:endParaRPr>
          </a:p>
        </p:txBody>
      </p:sp>
      <p:sp>
        <p:nvSpPr>
          <p:cNvPr id="14" name="Rectangle 13"/>
          <p:cNvSpPr/>
          <p:nvPr/>
        </p:nvSpPr>
        <p:spPr>
          <a:xfrm>
            <a:off x="1428728" y="2786058"/>
            <a:ext cx="7286676" cy="2215991"/>
          </a:xfrm>
          <a:prstGeom prst="rect">
            <a:avLst/>
          </a:prstGeom>
          <a:noFill/>
        </p:spPr>
        <p:txBody>
          <a:bodyPr wrap="square" lIns="91440" tIns="45720" rIns="91440" bIns="45720">
            <a:spAutoFit/>
            <a:scene3d>
              <a:camera prst="perspectiveHeroicExtremeRightFacing"/>
              <a:lightRig rig="threePt" dir="t"/>
            </a:scene3d>
            <a:sp3d extrusionH="57150">
              <a:bevelT w="38100" h="38100"/>
            </a:sp3d>
          </a:bodyPr>
          <a:lstStyle/>
          <a:p>
            <a:pPr algn="ctr"/>
            <a:r>
              <a:rPr lang="fr-FR" sz="13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ADRMS</a:t>
            </a:r>
            <a:endParaRPr lang="fr-FR" sz="13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24" name="Groupe 23"/>
          <p:cNvGrpSpPr/>
          <p:nvPr/>
        </p:nvGrpSpPr>
        <p:grpSpPr>
          <a:xfrm>
            <a:off x="571472" y="2214554"/>
            <a:ext cx="7572428" cy="4000528"/>
            <a:chOff x="571472" y="2214554"/>
            <a:chExt cx="7572428" cy="4000528"/>
          </a:xfrm>
        </p:grpSpPr>
        <p:pic>
          <p:nvPicPr>
            <p:cNvPr id="2051" name="Picture 3" descr="C:\Users\Raphael\Downloads\signets-favoris-etoile-icone-8879-96.jpg"/>
            <p:cNvPicPr>
              <a:picLocks noChangeAspect="1" noChangeArrowheads="1"/>
            </p:cNvPicPr>
            <p:nvPr/>
          </p:nvPicPr>
          <p:blipFill>
            <a:blip r:embed="rId3"/>
            <a:srcRect/>
            <a:stretch>
              <a:fillRect/>
            </a:stretch>
          </p:blipFill>
          <p:spPr bwMode="auto">
            <a:xfrm>
              <a:off x="7072330" y="2214554"/>
              <a:ext cx="914400" cy="914400"/>
            </a:xfrm>
            <a:prstGeom prst="rect">
              <a:avLst/>
            </a:prstGeom>
            <a:noFill/>
          </p:spPr>
        </p:pic>
        <p:pic>
          <p:nvPicPr>
            <p:cNvPr id="2052" name="Picture 4" descr="C:\Users\Raphael\Downloads\signets-favoris-etoile-icone-8879-96.jpg"/>
            <p:cNvPicPr>
              <a:picLocks noChangeAspect="1" noChangeArrowheads="1"/>
            </p:cNvPicPr>
            <p:nvPr/>
          </p:nvPicPr>
          <p:blipFill>
            <a:blip r:embed="rId4" cstate="print"/>
            <a:srcRect/>
            <a:stretch>
              <a:fillRect/>
            </a:stretch>
          </p:blipFill>
          <p:spPr bwMode="auto">
            <a:xfrm>
              <a:off x="5572132" y="2571744"/>
              <a:ext cx="271458" cy="271458"/>
            </a:xfrm>
            <a:prstGeom prst="rect">
              <a:avLst/>
            </a:prstGeom>
            <a:noFill/>
          </p:spPr>
        </p:pic>
        <p:pic>
          <p:nvPicPr>
            <p:cNvPr id="2053" name="Picture 5" descr="C:\Users\Raphael\Downloads\signets-favoris-etoile-icone-8879-96.jpg"/>
            <p:cNvPicPr>
              <a:picLocks noChangeAspect="1" noChangeArrowheads="1"/>
            </p:cNvPicPr>
            <p:nvPr/>
          </p:nvPicPr>
          <p:blipFill>
            <a:blip r:embed="rId3"/>
            <a:srcRect/>
            <a:stretch>
              <a:fillRect/>
            </a:stretch>
          </p:blipFill>
          <p:spPr bwMode="auto">
            <a:xfrm>
              <a:off x="1785918" y="2628888"/>
              <a:ext cx="571504" cy="571504"/>
            </a:xfrm>
            <a:prstGeom prst="rect">
              <a:avLst/>
            </a:prstGeom>
            <a:noFill/>
          </p:spPr>
        </p:pic>
        <p:pic>
          <p:nvPicPr>
            <p:cNvPr id="2054" name="Picture 6" descr="C:\Users\Raphael\Downloads\signets-favoris-etoile-icone-8879-96.jpg"/>
            <p:cNvPicPr>
              <a:picLocks noChangeAspect="1" noChangeArrowheads="1"/>
            </p:cNvPicPr>
            <p:nvPr/>
          </p:nvPicPr>
          <p:blipFill>
            <a:blip r:embed="rId3"/>
            <a:srcRect/>
            <a:stretch>
              <a:fillRect/>
            </a:stretch>
          </p:blipFill>
          <p:spPr bwMode="auto">
            <a:xfrm>
              <a:off x="4000496" y="5286388"/>
              <a:ext cx="571504" cy="571504"/>
            </a:xfrm>
            <a:prstGeom prst="rect">
              <a:avLst/>
            </a:prstGeom>
            <a:noFill/>
          </p:spPr>
        </p:pic>
        <p:pic>
          <p:nvPicPr>
            <p:cNvPr id="2055" name="Picture 7" descr="C:\Users\Raphael\Downloads\signets-favoris-etoile-icone-8879-96.jpg"/>
            <p:cNvPicPr>
              <a:picLocks noChangeAspect="1" noChangeArrowheads="1"/>
            </p:cNvPicPr>
            <p:nvPr/>
          </p:nvPicPr>
          <p:blipFill>
            <a:blip r:embed="rId3"/>
            <a:srcRect/>
            <a:stretch>
              <a:fillRect/>
            </a:stretch>
          </p:blipFill>
          <p:spPr bwMode="auto">
            <a:xfrm>
              <a:off x="571472" y="4629152"/>
              <a:ext cx="500066" cy="500066"/>
            </a:xfrm>
            <a:prstGeom prst="rect">
              <a:avLst/>
            </a:prstGeom>
            <a:noFill/>
          </p:spPr>
        </p:pic>
        <p:pic>
          <p:nvPicPr>
            <p:cNvPr id="2056" name="Picture 8" descr="C:\Users\Raphael\Downloads\signets-favoris-etoile-icone-8879-96.jpg"/>
            <p:cNvPicPr>
              <a:picLocks noChangeAspect="1" noChangeArrowheads="1"/>
            </p:cNvPicPr>
            <p:nvPr/>
          </p:nvPicPr>
          <p:blipFill>
            <a:blip r:embed="rId3"/>
            <a:srcRect/>
            <a:stretch>
              <a:fillRect/>
            </a:stretch>
          </p:blipFill>
          <p:spPr bwMode="auto">
            <a:xfrm>
              <a:off x="1857356" y="5286388"/>
              <a:ext cx="914400" cy="914400"/>
            </a:xfrm>
            <a:prstGeom prst="rect">
              <a:avLst/>
            </a:prstGeom>
            <a:noFill/>
          </p:spPr>
        </p:pic>
        <p:pic>
          <p:nvPicPr>
            <p:cNvPr id="2057" name="Picture 9" descr="C:\Users\Raphael\Downloads\signets-favoris-etoile-icone-8879-96.jpg"/>
            <p:cNvPicPr>
              <a:picLocks noChangeAspect="1" noChangeArrowheads="1"/>
            </p:cNvPicPr>
            <p:nvPr/>
          </p:nvPicPr>
          <p:blipFill>
            <a:blip r:embed="rId4" cstate="print"/>
            <a:srcRect/>
            <a:stretch>
              <a:fillRect/>
            </a:stretch>
          </p:blipFill>
          <p:spPr bwMode="auto">
            <a:xfrm>
              <a:off x="3357554" y="2500306"/>
              <a:ext cx="271458" cy="271458"/>
            </a:xfrm>
            <a:prstGeom prst="rect">
              <a:avLst/>
            </a:prstGeom>
            <a:noFill/>
          </p:spPr>
        </p:pic>
        <p:pic>
          <p:nvPicPr>
            <p:cNvPr id="2058" name="Picture 10" descr="C:\Users\Raphael\Downloads\signets-favoris-etoile-icone-8879-96.jpg"/>
            <p:cNvPicPr>
              <a:picLocks noChangeAspect="1" noChangeArrowheads="1"/>
            </p:cNvPicPr>
            <p:nvPr/>
          </p:nvPicPr>
          <p:blipFill>
            <a:blip r:embed="rId3"/>
            <a:srcRect/>
            <a:stretch>
              <a:fillRect/>
            </a:stretch>
          </p:blipFill>
          <p:spPr bwMode="auto">
            <a:xfrm>
              <a:off x="6572264" y="4643446"/>
              <a:ext cx="1571636" cy="1571636"/>
            </a:xfrm>
            <a:prstGeom prst="rect">
              <a:avLst/>
            </a:prstGeom>
            <a:noFill/>
          </p:spPr>
        </p:pic>
        <p:pic>
          <p:nvPicPr>
            <p:cNvPr id="2059" name="Picture 11" descr="C:\Users\Raphael\Downloads\signets-favoris-etoile-icone-8879-96.jpg"/>
            <p:cNvPicPr>
              <a:picLocks noChangeAspect="1" noChangeArrowheads="1"/>
            </p:cNvPicPr>
            <p:nvPr/>
          </p:nvPicPr>
          <p:blipFill>
            <a:blip r:embed="rId5" cstate="print"/>
            <a:srcRect/>
            <a:stretch>
              <a:fillRect/>
            </a:stretch>
          </p:blipFill>
          <p:spPr bwMode="auto">
            <a:xfrm>
              <a:off x="7358082" y="3714752"/>
              <a:ext cx="314324" cy="314324"/>
            </a:xfrm>
            <a:prstGeom prst="rect">
              <a:avLst/>
            </a:prstGeom>
            <a:noFill/>
          </p:spPr>
        </p:pic>
      </p:grpSp>
      <p:sp>
        <p:nvSpPr>
          <p:cNvPr id="25" name="ZoneTexte 24"/>
          <p:cNvSpPr txBox="1"/>
          <p:nvPr/>
        </p:nvSpPr>
        <p:spPr>
          <a:xfrm>
            <a:off x="642910" y="2143116"/>
            <a:ext cx="7929618" cy="369332"/>
          </a:xfrm>
          <a:prstGeom prst="rect">
            <a:avLst/>
          </a:prstGeom>
          <a:noFill/>
        </p:spPr>
        <p:txBody>
          <a:bodyPr wrap="square" rtlCol="0">
            <a:spAutoFit/>
          </a:bodyPr>
          <a:lstStyle/>
          <a:p>
            <a:endParaRPr lang="fr-FR" dirty="0"/>
          </a:p>
        </p:txBody>
      </p:sp>
      <p:sp>
        <p:nvSpPr>
          <p:cNvPr id="26" name="Rectangle 25"/>
          <p:cNvSpPr/>
          <p:nvPr/>
        </p:nvSpPr>
        <p:spPr>
          <a:xfrm>
            <a:off x="285720" y="1643050"/>
            <a:ext cx="8572560" cy="47863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80000"/>
              </a:lnSpc>
              <a:defRPr/>
            </a:pPr>
            <a:endParaRPr lang="fr-FR" sz="2400" dirty="0" smtClean="0"/>
          </a:p>
          <a:p>
            <a:pPr>
              <a:lnSpc>
                <a:spcPct val="80000"/>
              </a:lnSpc>
              <a:buFont typeface="Wingdings" pitchFamily="2" charset="2"/>
              <a:buChar char=""/>
              <a:defRPr/>
            </a:pPr>
            <a:r>
              <a:rPr lang="fr-FR" sz="3200" dirty="0" smtClean="0"/>
              <a:t> </a:t>
            </a:r>
            <a:r>
              <a:rPr lang="fr-FR" sz="3200" b="1" dirty="0" smtClean="0"/>
              <a:t>Technologie d’infrastructure destinée aux environnements d’entreprise pour la protection des documents et e-mails </a:t>
            </a:r>
          </a:p>
          <a:p>
            <a:pPr>
              <a:lnSpc>
                <a:spcPct val="80000"/>
              </a:lnSpc>
              <a:defRPr/>
            </a:pPr>
            <a:endParaRPr lang="fr-FR" sz="1100" b="1" dirty="0" smtClean="0"/>
          </a:p>
          <a:p>
            <a:pPr lvl="2">
              <a:lnSpc>
                <a:spcPct val="80000"/>
              </a:lnSpc>
              <a:defRPr/>
            </a:pPr>
            <a:endParaRPr lang="fr-FR" sz="3200" dirty="0" smtClean="0"/>
          </a:p>
          <a:p>
            <a:pPr>
              <a:lnSpc>
                <a:spcPct val="80000"/>
              </a:lnSpc>
              <a:buFont typeface="Wingdings" pitchFamily="2" charset="2"/>
              <a:buChar char="J"/>
              <a:defRPr/>
            </a:pPr>
            <a:r>
              <a:rPr lang="fr-FR" sz="3200" dirty="0" smtClean="0"/>
              <a:t> </a:t>
            </a:r>
            <a:r>
              <a:rPr lang="fr-FR" sz="3200" b="1" dirty="0" smtClean="0"/>
              <a:t>Permet non seulement le contrôle d’accès à l’information, mais surtout le contrôle de </a:t>
            </a:r>
            <a:r>
              <a:rPr lang="fr-FR" sz="3200" b="1" i="1" dirty="0" smtClean="0"/>
              <a:t>l’usage</a:t>
            </a:r>
            <a:r>
              <a:rPr lang="fr-FR" sz="3200" b="1" dirty="0" smtClean="0"/>
              <a:t> qui en est fait </a:t>
            </a:r>
          </a:p>
          <a:p>
            <a:pPr>
              <a:lnSpc>
                <a:spcPct val="80000"/>
              </a:lnSpc>
              <a:defRPr/>
            </a:pPr>
            <a:endParaRPr lang="fr-FR" sz="1000" b="1" dirty="0" smtClean="0"/>
          </a:p>
          <a:p>
            <a:pPr algn="ctr"/>
            <a:endParaRPr lang="fr-FR" dirty="0"/>
          </a:p>
        </p:txBody>
      </p:sp>
      <p:sp>
        <p:nvSpPr>
          <p:cNvPr id="27" name="ZoneTexte 26"/>
          <p:cNvSpPr txBox="1"/>
          <p:nvPr/>
        </p:nvSpPr>
        <p:spPr>
          <a:xfrm>
            <a:off x="0" y="1"/>
            <a:ext cx="4211960" cy="1477328"/>
          </a:xfrm>
          <a:prstGeom prst="rect">
            <a:avLst/>
          </a:prstGeom>
          <a:noFill/>
        </p:spPr>
        <p:txBody>
          <a:bodyPr wrap="square" rtlCol="0">
            <a:spAutoFit/>
          </a:bodyPr>
          <a:lstStyle/>
          <a:p>
            <a:pPr algn="r"/>
            <a:r>
              <a:rPr lang="fr-FR" sz="1200" b="1" dirty="0" smtClean="0">
                <a:solidFill>
                  <a:schemeClr val="bg1"/>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endParaRPr lang="fr-FR" sz="1200" b="1" dirty="0" smtClean="0">
              <a:solidFill>
                <a:schemeClr val="bg1"/>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53"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par>
                          <p:cTn id="17" fill="hold">
                            <p:stCondLst>
                              <p:cond delay="1000"/>
                            </p:stCondLst>
                            <p:childTnLst>
                              <p:par>
                                <p:cTn id="18" presetID="26" presetClass="emph" presetSubtype="0" fill="hold" nodeType="afterEffect">
                                  <p:stCondLst>
                                    <p:cond delay="0"/>
                                  </p:stCondLst>
                                  <p:childTnLst>
                                    <p:animEffect transition="out" filter="fade">
                                      <p:cBhvr>
                                        <p:cTn id="19" dur="500" tmFilter="0, 0; .2, .5; .8, .5; 1, 0"/>
                                        <p:tgtEl>
                                          <p:spTgt spid="24"/>
                                        </p:tgtEl>
                                      </p:cBhvr>
                                    </p:animEffect>
                                    <p:animScale>
                                      <p:cBhvr>
                                        <p:cTn id="20" dur="250" autoRev="1" fill="hold"/>
                                        <p:tgtEl>
                                          <p:spTgt spid="24"/>
                                        </p:tgtEl>
                                      </p:cBhvr>
                                      <p:by x="105000" y="105000"/>
                                    </p:animScale>
                                  </p:childTnLst>
                                </p:cTn>
                              </p:par>
                            </p:childTnLst>
                          </p:cTn>
                        </p:par>
                        <p:par>
                          <p:cTn id="21" fill="hold">
                            <p:stCondLst>
                              <p:cond delay="1500"/>
                            </p:stCondLst>
                            <p:childTnLst>
                              <p:par>
                                <p:cTn id="22" presetID="26" presetClass="emph" presetSubtype="0" fill="hold" nodeType="afterEffect">
                                  <p:stCondLst>
                                    <p:cond delay="0"/>
                                  </p:stCondLst>
                                  <p:childTnLst>
                                    <p:animEffect transition="out" filter="fade">
                                      <p:cBhvr>
                                        <p:cTn id="23" dur="500" tmFilter="0, 0; .2, .5; .8, .5; 1, 0"/>
                                        <p:tgtEl>
                                          <p:spTgt spid="24"/>
                                        </p:tgtEl>
                                      </p:cBhvr>
                                    </p:animEffect>
                                    <p:animScale>
                                      <p:cBhvr>
                                        <p:cTn id="24" dur="250" autoRev="1" fill="hold"/>
                                        <p:tgtEl>
                                          <p:spTgt spid="2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4"/>
                                        </p:tgtEl>
                                        <p:attrNameLst>
                                          <p:attrName>ppt_x</p:attrName>
                                        </p:attrNameLst>
                                      </p:cBhvr>
                                      <p:tavLst>
                                        <p:tav tm="0">
                                          <p:val>
                                            <p:strVal val="ppt_x"/>
                                          </p:val>
                                        </p:tav>
                                        <p:tav tm="100000">
                                          <p:val>
                                            <p:strVal val="ppt_x"/>
                                          </p:val>
                                        </p:tav>
                                      </p:tavLst>
                                    </p:anim>
                                    <p:anim calcmode="lin" valueType="num">
                                      <p:cBhvr additive="base">
                                        <p:cTn id="29" dur="500"/>
                                        <p:tgtEl>
                                          <p:spTgt spid="14"/>
                                        </p:tgtEl>
                                        <p:attrNameLst>
                                          <p:attrName>ppt_y</p:attrName>
                                        </p:attrNameLst>
                                      </p:cBhvr>
                                      <p:tavLst>
                                        <p:tav tm="0">
                                          <p:val>
                                            <p:strVal val="ppt_y"/>
                                          </p:val>
                                        </p:tav>
                                        <p:tav tm="100000">
                                          <p:val>
                                            <p:strVal val="1+ppt_h/2"/>
                                          </p:val>
                                        </p:tav>
                                      </p:tavLst>
                                    </p:anim>
                                    <p:set>
                                      <p:cBhvr>
                                        <p:cTn id="30" dur="1" fill="hold">
                                          <p:stCondLst>
                                            <p:cond delay="499"/>
                                          </p:stCondLst>
                                        </p:cTn>
                                        <p:tgtEl>
                                          <p:spTgt spid="14"/>
                                        </p:tgtEl>
                                        <p:attrNameLst>
                                          <p:attrName>style.visibility</p:attrName>
                                        </p:attrNameLst>
                                      </p:cBhvr>
                                      <p:to>
                                        <p:strVal val="hidden"/>
                                      </p:to>
                                    </p:set>
                                  </p:childTnLst>
                                </p:cTn>
                              </p:par>
                            </p:childTnLst>
                          </p:cTn>
                        </p:par>
                        <p:par>
                          <p:cTn id="31" fill="hold">
                            <p:stCondLst>
                              <p:cond delay="500"/>
                            </p:stCondLst>
                            <p:childTnLst>
                              <p:par>
                                <p:cTn id="32" presetID="2" presetClass="exit" presetSubtype="4" fill="hold" nodeType="afterEffect">
                                  <p:stCondLst>
                                    <p:cond delay="0"/>
                                  </p:stCondLst>
                                  <p:childTnLst>
                                    <p:anim calcmode="lin" valueType="num">
                                      <p:cBhvr additive="base">
                                        <p:cTn id="33" dur="500"/>
                                        <p:tgtEl>
                                          <p:spTgt spid="24"/>
                                        </p:tgtEl>
                                        <p:attrNameLst>
                                          <p:attrName>ppt_x</p:attrName>
                                        </p:attrNameLst>
                                      </p:cBhvr>
                                      <p:tavLst>
                                        <p:tav tm="0">
                                          <p:val>
                                            <p:strVal val="ppt_x"/>
                                          </p:val>
                                        </p:tav>
                                        <p:tav tm="100000">
                                          <p:val>
                                            <p:strVal val="ppt_x"/>
                                          </p:val>
                                        </p:tav>
                                      </p:tavLst>
                                    </p:anim>
                                    <p:anim calcmode="lin" valueType="num">
                                      <p:cBhvr additive="base">
                                        <p:cTn id="34" dur="500"/>
                                        <p:tgtEl>
                                          <p:spTgt spid="24"/>
                                        </p:tgtEl>
                                        <p:attrNameLst>
                                          <p:attrName>ppt_y</p:attrName>
                                        </p:attrNameLst>
                                      </p:cBhvr>
                                      <p:tavLst>
                                        <p:tav tm="0">
                                          <p:val>
                                            <p:strVal val="ppt_y"/>
                                          </p:val>
                                        </p:tav>
                                        <p:tav tm="100000">
                                          <p:val>
                                            <p:strVal val="1+ppt_h/2"/>
                                          </p:val>
                                        </p:tav>
                                      </p:tavLst>
                                    </p:anim>
                                    <p:set>
                                      <p:cBhvr>
                                        <p:cTn id="35" dur="1" fill="hold">
                                          <p:stCondLst>
                                            <p:cond delay="499"/>
                                          </p:stCondLst>
                                        </p:cTn>
                                        <p:tgtEl>
                                          <p:spTgt spid="24"/>
                                        </p:tgtEl>
                                        <p:attrNameLst>
                                          <p:attrName>style.visibility</p:attrName>
                                        </p:attrNameLst>
                                      </p:cBhvr>
                                      <p:to>
                                        <p:strVal val="hidden"/>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836712"/>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6" name="Rectangle 5"/>
          <p:cNvSpPr/>
          <p:nvPr/>
        </p:nvSpPr>
        <p:spPr>
          <a:xfrm>
            <a:off x="4572000" y="0"/>
            <a:ext cx="4572000" cy="83671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Rectangle 6"/>
          <p:cNvSpPr/>
          <p:nvPr/>
        </p:nvSpPr>
        <p:spPr>
          <a:xfrm>
            <a:off x="4572000" y="6597376"/>
            <a:ext cx="4572000" cy="4749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0" name="ZoneTexte 9"/>
          <p:cNvSpPr txBox="1"/>
          <p:nvPr/>
        </p:nvSpPr>
        <p:spPr>
          <a:xfrm>
            <a:off x="4932040" y="0"/>
            <a:ext cx="4211960" cy="830997"/>
          </a:xfrm>
          <a:prstGeom prst="rect">
            <a:avLst/>
          </a:prstGeom>
          <a:noFill/>
        </p:spPr>
        <p:txBody>
          <a:bodyPr wrap="square" rtlCol="0">
            <a:spAutoFit/>
          </a:bodyPr>
          <a:lstStyle/>
          <a:p>
            <a:r>
              <a:rPr lang="fr-FR" sz="1200" b="1" dirty="0" smtClean="0">
                <a:solidFill>
                  <a:schemeClr val="bg1"/>
                </a:solidFill>
                <a:latin typeface="Times New Roman" pitchFamily="18" charset="0"/>
                <a:cs typeface="Times New Roman" pitchFamily="18" charset="0"/>
              </a:rPr>
              <a:t> Pourquoi AD RMS?</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Petit historique de la technologie</a:t>
            </a:r>
          </a:p>
          <a:p>
            <a:r>
              <a:rPr lang="fr-FR" sz="1200" b="1" dirty="0" smtClean="0">
                <a:solidFill>
                  <a:schemeClr val="bg1"/>
                </a:solidFill>
                <a:latin typeface="Times New Roman" pitchFamily="18" charset="0"/>
                <a:cs typeface="Times New Roman" pitchFamily="18" charset="0"/>
              </a:rPr>
              <a:t> </a:t>
            </a:r>
            <a:r>
              <a:rPr lang="fr-FR" sz="1200" dirty="0" smtClean="0">
                <a:solidFill>
                  <a:schemeClr val="bg1">
                    <a:lumMod val="75000"/>
                  </a:schemeClr>
                </a:solidFill>
                <a:latin typeface="Times New Roman" pitchFamily="18" charset="0"/>
                <a:cs typeface="Times New Roman" pitchFamily="18" charset="0"/>
              </a:rPr>
              <a:t>Utilisation par un particulier </a:t>
            </a:r>
          </a:p>
          <a:p>
            <a:endParaRPr lang="fr-FR" sz="1200" b="1" dirty="0" smtClean="0">
              <a:solidFill>
                <a:schemeClr val="bg1"/>
              </a:solidFill>
              <a:latin typeface="Times New Roman" pitchFamily="18" charset="0"/>
              <a:cs typeface="Times New Roman" pitchFamily="18" charset="0"/>
            </a:endParaRPr>
          </a:p>
        </p:txBody>
      </p:sp>
      <p:sp>
        <p:nvSpPr>
          <p:cNvPr id="11" name="Rectangle 10"/>
          <p:cNvSpPr/>
          <p:nvPr/>
        </p:nvSpPr>
        <p:spPr>
          <a:xfrm>
            <a:off x="0" y="6597376"/>
            <a:ext cx="4572000" cy="474962"/>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solidFill>
                <a:schemeClr val="bg1"/>
              </a:solidFill>
            </a:endParaRPr>
          </a:p>
        </p:txBody>
      </p:sp>
      <p:sp>
        <p:nvSpPr>
          <p:cNvPr id="15" name="ZoneTexte 14"/>
          <p:cNvSpPr txBox="1"/>
          <p:nvPr/>
        </p:nvSpPr>
        <p:spPr>
          <a:xfrm>
            <a:off x="0" y="6581001"/>
            <a:ext cx="4139952" cy="523220"/>
          </a:xfrm>
          <a:prstGeom prst="rect">
            <a:avLst/>
          </a:prstGeom>
          <a:noFill/>
          <a:ln>
            <a:noFill/>
          </a:ln>
        </p:spPr>
        <p:txBody>
          <a:bodyPr wrap="square" rtlCol="0">
            <a:spAutoFit/>
          </a:bodyPr>
          <a:lstStyle/>
          <a:p>
            <a:pPr algn="r"/>
            <a:r>
              <a:rPr lang="fr-FR" sz="1400" b="1" dirty="0" smtClean="0">
                <a:solidFill>
                  <a:schemeClr val="bg1"/>
                </a:solidFill>
                <a:latin typeface="Times New Roman" pitchFamily="18" charset="0"/>
                <a:cs typeface="Times New Roman" pitchFamily="18" charset="0"/>
              </a:rPr>
              <a:t>Raphael Motais de Narbonne 	IR3  2010/2011</a:t>
            </a:r>
          </a:p>
          <a:p>
            <a:pPr algn="r"/>
            <a:endParaRPr lang="fr-FR" sz="1400" b="1" dirty="0">
              <a:solidFill>
                <a:schemeClr val="bg1"/>
              </a:solidFill>
              <a:latin typeface="Times New Roman" pitchFamily="18" charset="0"/>
              <a:cs typeface="Times New Roman" pitchFamily="18" charset="0"/>
            </a:endParaRPr>
          </a:p>
        </p:txBody>
      </p:sp>
      <p:sp>
        <p:nvSpPr>
          <p:cNvPr id="17" name="Rectangle 16"/>
          <p:cNvSpPr/>
          <p:nvPr/>
        </p:nvSpPr>
        <p:spPr>
          <a:xfrm>
            <a:off x="0" y="836712"/>
            <a:ext cx="9144000" cy="504056"/>
          </a:xfrm>
          <a:prstGeom prst="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dirty="0" smtClean="0">
                <a:solidFill>
                  <a:schemeClr val="bg1"/>
                </a:solidFill>
                <a:latin typeface="+mj-lt"/>
                <a:cs typeface="Times New Roman" pitchFamily="18" charset="0"/>
              </a:rPr>
              <a:t>Ce que permet ADRMS</a:t>
            </a:r>
          </a:p>
        </p:txBody>
      </p:sp>
      <p:sp>
        <p:nvSpPr>
          <p:cNvPr id="12" name="ZoneTexte 11"/>
          <p:cNvSpPr txBox="1"/>
          <p:nvPr/>
        </p:nvSpPr>
        <p:spPr>
          <a:xfrm>
            <a:off x="5004048" y="6597353"/>
            <a:ext cx="4139952" cy="307777"/>
          </a:xfrm>
          <a:prstGeom prst="rect">
            <a:avLst/>
          </a:prstGeom>
          <a:noFill/>
        </p:spPr>
        <p:txBody>
          <a:bodyPr wrap="square" rtlCol="0">
            <a:spAutoFit/>
          </a:bodyPr>
          <a:lstStyle/>
          <a:p>
            <a:r>
              <a:rPr lang="fr-FR" sz="1400" b="1" dirty="0" smtClean="0">
                <a:solidFill>
                  <a:schemeClr val="bg1"/>
                </a:solidFill>
                <a:latin typeface="Times New Roman" pitchFamily="18" charset="0"/>
                <a:cs typeface="Times New Roman" pitchFamily="18" charset="0"/>
              </a:rPr>
              <a:t>Active Directory Right Management Services</a:t>
            </a:r>
            <a:endParaRPr lang="fr-FR" sz="1600" b="1" dirty="0">
              <a:solidFill>
                <a:schemeClr val="bg1"/>
              </a:solidFill>
              <a:latin typeface="Times New Roman" pitchFamily="18" charset="0"/>
              <a:cs typeface="Times New Roman" pitchFamily="18" charset="0"/>
            </a:endParaRPr>
          </a:p>
        </p:txBody>
      </p:sp>
      <p:sp>
        <p:nvSpPr>
          <p:cNvPr id="13" name="ZoneTexte 12"/>
          <p:cNvSpPr txBox="1"/>
          <p:nvPr/>
        </p:nvSpPr>
        <p:spPr>
          <a:xfrm>
            <a:off x="285720" y="1714488"/>
            <a:ext cx="8643998" cy="1384995"/>
          </a:xfrm>
          <a:prstGeom prst="rect">
            <a:avLst/>
          </a:prstGeom>
          <a:noFill/>
        </p:spPr>
        <p:txBody>
          <a:bodyPr wrap="square" rtlCol="0">
            <a:spAutoFit/>
          </a:bodyPr>
          <a:lstStyle/>
          <a:p>
            <a:pPr lvl="1">
              <a:buFont typeface="Wingdings" pitchFamily="2" charset="2"/>
              <a:buChar char="Ø"/>
            </a:pPr>
            <a:endParaRPr lang="fr-FR" sz="2800" dirty="0" smtClean="0"/>
          </a:p>
          <a:p>
            <a:pPr algn="just">
              <a:buFont typeface="Arial" pitchFamily="34" charset="0"/>
              <a:buChar char="•"/>
            </a:pPr>
            <a:endParaRPr lang="fr-FR" sz="2800" dirty="0" smtClean="0"/>
          </a:p>
          <a:p>
            <a:pPr algn="just">
              <a:buFont typeface="Arial" pitchFamily="34" charset="0"/>
              <a:buChar char="•"/>
            </a:pPr>
            <a:endParaRPr lang="fr-FR" sz="2800" dirty="0" smtClean="0"/>
          </a:p>
        </p:txBody>
      </p:sp>
      <p:sp>
        <p:nvSpPr>
          <p:cNvPr id="18" name="Espace réservé du numéro de diapositive 11"/>
          <p:cNvSpPr>
            <a:spLocks noGrp="1"/>
          </p:cNvSpPr>
          <p:nvPr>
            <p:ph type="sldNum" sz="quarter" idx="12"/>
          </p:nvPr>
        </p:nvSpPr>
        <p:spPr>
          <a:xfrm>
            <a:off x="6858016" y="6643710"/>
            <a:ext cx="2133600" cy="214290"/>
          </a:xfrm>
        </p:spPr>
        <p:txBody>
          <a:bodyPr/>
          <a:lstStyle/>
          <a:p>
            <a:fld id="{65F2682C-DC2B-40EC-B43C-6CFDCCC32B8A}" type="slidenum">
              <a:rPr lang="fr-FR" sz="1400" b="1" smtClean="0">
                <a:solidFill>
                  <a:schemeClr val="bg1"/>
                </a:solidFill>
                <a:latin typeface="Times New Roman" pitchFamily="18" charset="0"/>
                <a:cs typeface="Times New Roman" pitchFamily="18" charset="0"/>
              </a:rPr>
              <a:pPr/>
              <a:t>9</a:t>
            </a:fld>
            <a:endParaRPr lang="fr-FR" sz="1400" b="1" dirty="0">
              <a:solidFill>
                <a:schemeClr val="bg1"/>
              </a:solidFill>
              <a:latin typeface="Times New Roman" pitchFamily="18" charset="0"/>
              <a:cs typeface="Times New Roman" pitchFamily="18" charset="0"/>
            </a:endParaRPr>
          </a:p>
        </p:txBody>
      </p:sp>
      <p:graphicFrame>
        <p:nvGraphicFramePr>
          <p:cNvPr id="16" name="Group 30"/>
          <p:cNvGraphicFramePr>
            <a:graphicFrameLocks noGrp="1"/>
          </p:cNvGraphicFramePr>
          <p:nvPr/>
        </p:nvGraphicFramePr>
        <p:xfrm>
          <a:off x="285720" y="1643404"/>
          <a:ext cx="8520113" cy="4926582"/>
        </p:xfrm>
        <a:graphic>
          <a:graphicData uri="http://schemas.openxmlformats.org/drawingml/2006/table">
            <a:tbl>
              <a:tblPr/>
              <a:tblGrid>
                <a:gridCol w="2352675"/>
                <a:gridCol w="2647985"/>
                <a:gridCol w="3519453"/>
              </a:tblGrid>
              <a:tr h="688914">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2400" b="1" i="0" u="none" strike="noStrike" cap="none" normalizeH="0" baseline="0" dirty="0" err="1" smtClean="0">
                          <a:ln>
                            <a:noFill/>
                          </a:ln>
                          <a:solidFill>
                            <a:schemeClr val="bg1"/>
                          </a:solidFill>
                          <a:effectLst/>
                          <a:latin typeface="+mn-lt"/>
                        </a:rPr>
                        <a:t>Utilisation</a:t>
                      </a:r>
                      <a:endParaRPr kumimoji="0" lang="en-US" sz="2400" b="1" i="0" u="none" strike="noStrike" cap="none" normalizeH="0" baseline="0" dirty="0" smtClean="0">
                        <a:ln>
                          <a:noFill/>
                        </a:ln>
                        <a:solidFill>
                          <a:schemeClr val="bg1"/>
                        </a:solidFill>
                        <a:effectLst/>
                        <a:latin typeface="+mn-lt"/>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rPr>
                        <a:t>Application</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lang="fr-FR" sz="2400" b="1" dirty="0" smtClean="0">
                          <a:solidFill>
                            <a:schemeClr val="bg1"/>
                          </a:solidFill>
                          <a:latin typeface="+mn-lt"/>
                        </a:rPr>
                        <a:t>Caractéristiques</a:t>
                      </a:r>
                      <a:endParaRPr kumimoji="0" lang="en-US" sz="2400" b="1" i="0" u="none" strike="noStrike" cap="none" normalizeH="0" baseline="0" dirty="0" smtClean="0">
                        <a:ln>
                          <a:noFill/>
                        </a:ln>
                        <a:solidFill>
                          <a:schemeClr val="bg1"/>
                        </a:solidFill>
                        <a:effectLst/>
                        <a:latin typeface="+mn-lt"/>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accent1"/>
                    </a:solidFill>
                  </a:tcPr>
                </a:tc>
              </a:tr>
              <a:tr h="1435651">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b="0" i="0" u="none" strike="noStrike" cap="none" normalizeH="0" baseline="0" dirty="0" err="1" smtClean="0">
                          <a:ln>
                            <a:noFill/>
                          </a:ln>
                          <a:solidFill>
                            <a:schemeClr val="tx1"/>
                          </a:solidFill>
                          <a:effectLst/>
                          <a:latin typeface="+mn-lt"/>
                        </a:rPr>
                        <a:t>Protéger</a:t>
                      </a:r>
                      <a:r>
                        <a:rPr kumimoji="0" lang="en-US" sz="2000" b="0" i="0" u="none" strike="noStrike" cap="none" normalizeH="0" baseline="0" dirty="0" smtClean="0">
                          <a:ln>
                            <a:noFill/>
                          </a:ln>
                          <a:solidFill>
                            <a:schemeClr val="tx1"/>
                          </a:solidFill>
                          <a:effectLst/>
                          <a:latin typeface="+mn-lt"/>
                        </a:rPr>
                        <a:t> des </a:t>
                      </a:r>
                      <a:r>
                        <a:rPr kumimoji="0" lang="en-US" sz="2000" b="0" i="0" u="none" strike="noStrike" cap="none" normalizeH="0" baseline="0" dirty="0" err="1" smtClean="0">
                          <a:ln>
                            <a:noFill/>
                          </a:ln>
                          <a:solidFill>
                            <a:schemeClr val="tx1"/>
                          </a:solidFill>
                          <a:effectLst/>
                          <a:latin typeface="+mn-lt"/>
                        </a:rPr>
                        <a:t>fichiers</a:t>
                      </a:r>
                      <a:r>
                        <a:rPr kumimoji="0" lang="en-US" sz="2000" b="0" i="0" u="none" strike="noStrike" cap="none" normalizeH="0" baseline="0" dirty="0" smtClean="0">
                          <a:ln>
                            <a:noFill/>
                          </a:ln>
                          <a:solidFill>
                            <a:schemeClr val="tx1"/>
                          </a:solidFill>
                          <a:effectLst/>
                          <a:latin typeface="+mn-lt"/>
                        </a:rPr>
                        <a:t> </a:t>
                      </a:r>
                      <a:r>
                        <a:rPr kumimoji="0" lang="en-US" sz="2000" b="0" i="0" u="none" strike="noStrike" cap="none" normalizeH="0" baseline="0" dirty="0" err="1" smtClean="0">
                          <a:ln>
                            <a:noFill/>
                          </a:ln>
                          <a:solidFill>
                            <a:schemeClr val="tx1"/>
                          </a:solidFill>
                          <a:effectLst/>
                          <a:latin typeface="+mn-lt"/>
                        </a:rPr>
                        <a:t>confidentiels</a:t>
                      </a:r>
                      <a:endParaRPr kumimoji="0" lang="en-US" sz="2000" b="0" i="0" u="none" strike="noStrike" cap="none" normalizeH="0" baseline="0" dirty="0" smtClean="0">
                        <a:ln>
                          <a:noFill/>
                        </a:ln>
                        <a:solidFill>
                          <a:schemeClr val="tx1"/>
                        </a:solidFill>
                        <a:effectLst/>
                        <a:latin typeface="+mn-lt"/>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231775" marR="0" lvl="0" indent="-231775" algn="l" defTabSz="914400" rtl="0" eaLnBrk="1" fontAlgn="base" latinLnBrk="0" hangingPunct="1">
                        <a:lnSpc>
                          <a:spcPct val="50000"/>
                        </a:lnSpc>
                        <a:spcBef>
                          <a:spcPct val="50000"/>
                        </a:spcBef>
                        <a:spcAft>
                          <a:spcPct val="0"/>
                        </a:spcAft>
                        <a:buClr>
                          <a:schemeClr val="hlink"/>
                        </a:buClr>
                        <a:buSzPct val="90000"/>
                        <a:buFontTx/>
                        <a:buNone/>
                        <a:tabLst/>
                      </a:pPr>
                      <a:r>
                        <a:rPr kumimoji="0" lang="en-US" sz="2000" b="0" i="0" u="none" strike="noStrike" cap="none" normalizeH="0" baseline="0" dirty="0" smtClean="0">
                          <a:ln>
                            <a:noFill/>
                          </a:ln>
                          <a:solidFill>
                            <a:schemeClr val="tx1"/>
                          </a:solidFill>
                          <a:effectLst/>
                          <a:latin typeface="+mn-lt"/>
                        </a:rPr>
                        <a:t>Microsoft Office:</a:t>
                      </a:r>
                    </a:p>
                    <a:p>
                      <a:pPr marL="231775" marR="0" lvl="0" indent="-231775" algn="l" defTabSz="914400" rtl="0" eaLnBrk="0" fontAlgn="base" latinLnBrk="0" hangingPunct="0">
                        <a:lnSpc>
                          <a:spcPct val="85000"/>
                        </a:lnSpc>
                        <a:spcBef>
                          <a:spcPct val="40000"/>
                        </a:spcBef>
                        <a:spcAft>
                          <a:spcPct val="0"/>
                        </a:spcAft>
                        <a:buClrTx/>
                        <a:buSzPct val="80000"/>
                        <a:buFont typeface="Arial" pitchFamily="34" charset="0"/>
                        <a:buChar char="•"/>
                        <a:tabLst/>
                      </a:pPr>
                      <a:r>
                        <a:rPr kumimoji="0" lang="en-US" sz="2000" b="0" i="0" u="none" strike="noStrike" cap="none" normalizeH="0" baseline="0" dirty="0" smtClean="0">
                          <a:ln>
                            <a:noFill/>
                          </a:ln>
                          <a:solidFill>
                            <a:schemeClr val="tx1"/>
                          </a:solidFill>
                          <a:effectLst/>
                          <a:latin typeface="+mn-lt"/>
                        </a:rPr>
                        <a:t>Word</a:t>
                      </a:r>
                    </a:p>
                    <a:p>
                      <a:pPr marL="231775" marR="0" lvl="0" indent="-231775" algn="l" defTabSz="914400" rtl="0" eaLnBrk="0" fontAlgn="base" latinLnBrk="0" hangingPunct="0">
                        <a:lnSpc>
                          <a:spcPct val="85000"/>
                        </a:lnSpc>
                        <a:spcBef>
                          <a:spcPct val="40000"/>
                        </a:spcBef>
                        <a:spcAft>
                          <a:spcPct val="0"/>
                        </a:spcAft>
                        <a:buClrTx/>
                        <a:buSzPct val="80000"/>
                        <a:buFont typeface="Arial" pitchFamily="34" charset="0"/>
                        <a:buChar char="•"/>
                        <a:tabLst/>
                      </a:pPr>
                      <a:r>
                        <a:rPr kumimoji="0" lang="en-US" sz="2000" b="0" i="0" u="none" strike="noStrike" cap="none" normalizeH="0" baseline="0" dirty="0" smtClean="0">
                          <a:ln>
                            <a:noFill/>
                          </a:ln>
                          <a:solidFill>
                            <a:schemeClr val="tx1"/>
                          </a:solidFill>
                          <a:effectLst/>
                          <a:latin typeface="+mn-lt"/>
                        </a:rPr>
                        <a:t>Excel</a:t>
                      </a:r>
                      <a:r>
                        <a:rPr kumimoji="0" lang="en-US" sz="2000" b="0" i="0" u="none" strike="noStrike" cap="none" normalizeH="0" baseline="30000" dirty="0" smtClean="0">
                          <a:ln>
                            <a:noFill/>
                          </a:ln>
                          <a:solidFill>
                            <a:schemeClr val="tx1"/>
                          </a:solidFill>
                          <a:effectLst/>
                          <a:latin typeface="+mn-lt"/>
                        </a:rPr>
                        <a:t>®</a:t>
                      </a:r>
                    </a:p>
                    <a:p>
                      <a:pPr marL="231775" marR="0" lvl="0" indent="-231775" algn="l" defTabSz="914400" rtl="0" eaLnBrk="0" fontAlgn="base" latinLnBrk="0" hangingPunct="0">
                        <a:lnSpc>
                          <a:spcPct val="85000"/>
                        </a:lnSpc>
                        <a:spcBef>
                          <a:spcPct val="40000"/>
                        </a:spcBef>
                        <a:spcAft>
                          <a:spcPct val="0"/>
                        </a:spcAft>
                        <a:buClrTx/>
                        <a:buSzPct val="80000"/>
                        <a:buFont typeface="Arial" pitchFamily="34" charset="0"/>
                        <a:buChar char="•"/>
                        <a:tabLst/>
                      </a:pPr>
                      <a:r>
                        <a:rPr kumimoji="0" lang="en-US" sz="2000" b="0" i="0" u="none" strike="noStrike" cap="none" normalizeH="0" baseline="0" dirty="0" smtClean="0">
                          <a:ln>
                            <a:noFill/>
                          </a:ln>
                          <a:solidFill>
                            <a:schemeClr val="tx1"/>
                          </a:solidFill>
                          <a:effectLst/>
                          <a:latin typeface="+mn-lt"/>
                        </a:rPr>
                        <a:t>PowerPoint</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231775" marR="0" lvl="0" indent="-231775" algn="l" defTabSz="914400" rtl="0" eaLnBrk="0" fontAlgn="base" latinLnBrk="0" hangingPunct="0">
                        <a:lnSpc>
                          <a:spcPct val="85000"/>
                        </a:lnSpc>
                        <a:spcBef>
                          <a:spcPct val="40000"/>
                        </a:spcBef>
                        <a:spcAft>
                          <a:spcPct val="0"/>
                        </a:spcAft>
                        <a:buClrTx/>
                        <a:buSzPct val="80000"/>
                        <a:buFont typeface="Arial" pitchFamily="34" charset="0"/>
                        <a:buChar char="•"/>
                        <a:tabLst/>
                      </a:pPr>
                      <a:r>
                        <a:rPr kumimoji="0" lang="en-US" sz="2000" b="0" i="0" u="none" strike="noStrike" cap="none" normalizeH="0" baseline="0" dirty="0" err="1" smtClean="0">
                          <a:ln>
                            <a:noFill/>
                          </a:ln>
                          <a:solidFill>
                            <a:schemeClr val="tx1"/>
                          </a:solidFill>
                          <a:effectLst/>
                          <a:latin typeface="+mn-lt"/>
                        </a:rPr>
                        <a:t>Droits</a:t>
                      </a:r>
                      <a:r>
                        <a:rPr kumimoji="0" lang="en-US" sz="2000" b="0" i="0" u="none" strike="noStrike" cap="none" normalizeH="0" baseline="0" dirty="0" smtClean="0">
                          <a:ln>
                            <a:noFill/>
                          </a:ln>
                          <a:solidFill>
                            <a:schemeClr val="tx1"/>
                          </a:solidFill>
                          <a:effectLst/>
                          <a:latin typeface="+mn-lt"/>
                        </a:rPr>
                        <a:t> </a:t>
                      </a:r>
                      <a:r>
                        <a:rPr kumimoji="0" lang="en-US" sz="2000" b="0" i="0" u="none" strike="noStrike" cap="none" normalizeH="0" baseline="0" dirty="0" err="1" smtClean="0">
                          <a:ln>
                            <a:noFill/>
                          </a:ln>
                          <a:solidFill>
                            <a:schemeClr val="tx1"/>
                          </a:solidFill>
                          <a:effectLst/>
                          <a:latin typeface="+mn-lt"/>
                        </a:rPr>
                        <a:t>sur</a:t>
                      </a:r>
                      <a:r>
                        <a:rPr kumimoji="0" lang="en-US" sz="2000" b="0" i="0" u="none" strike="noStrike" cap="none" normalizeH="0" baseline="0" dirty="0" smtClean="0">
                          <a:ln>
                            <a:noFill/>
                          </a:ln>
                          <a:solidFill>
                            <a:schemeClr val="tx1"/>
                          </a:solidFill>
                          <a:effectLst/>
                          <a:latin typeface="+mn-lt"/>
                        </a:rPr>
                        <a:t> le document</a:t>
                      </a:r>
                    </a:p>
                    <a:p>
                      <a:pPr marL="231775" marR="0" lvl="0" indent="-231775" algn="l" defTabSz="914400" rtl="0" eaLnBrk="0" fontAlgn="base" latinLnBrk="0" hangingPunct="0">
                        <a:lnSpc>
                          <a:spcPct val="85000"/>
                        </a:lnSpc>
                        <a:spcBef>
                          <a:spcPct val="40000"/>
                        </a:spcBef>
                        <a:spcAft>
                          <a:spcPct val="0"/>
                        </a:spcAft>
                        <a:buClrTx/>
                        <a:buSzPct val="80000"/>
                        <a:buFont typeface="Arial" pitchFamily="34" charset="0"/>
                        <a:buChar char="•"/>
                        <a:tabLst/>
                      </a:pPr>
                      <a:r>
                        <a:rPr kumimoji="0" lang="en-US" sz="2000" b="0" i="0" u="none" strike="noStrike" cap="none" normalizeH="0" baseline="0" dirty="0" smtClean="0">
                          <a:ln>
                            <a:noFill/>
                          </a:ln>
                          <a:solidFill>
                            <a:schemeClr val="tx1"/>
                          </a:solidFill>
                          <a:effectLst/>
                          <a:latin typeface="+mn-lt"/>
                        </a:rPr>
                        <a:t>Assigner </a:t>
                      </a:r>
                      <a:r>
                        <a:rPr kumimoji="0" lang="en-US" sz="2000" b="0" i="0" u="none" strike="noStrike" cap="none" normalizeH="0" baseline="0" dirty="0" err="1" smtClean="0">
                          <a:ln>
                            <a:noFill/>
                          </a:ln>
                          <a:solidFill>
                            <a:schemeClr val="tx1"/>
                          </a:solidFill>
                          <a:effectLst/>
                          <a:latin typeface="+mn-lt"/>
                        </a:rPr>
                        <a:t>une</a:t>
                      </a:r>
                      <a:r>
                        <a:rPr kumimoji="0" lang="en-US" sz="2000" b="0" i="0" u="none" strike="noStrike" cap="none" normalizeH="0" baseline="0" dirty="0" smtClean="0">
                          <a:ln>
                            <a:noFill/>
                          </a:ln>
                          <a:solidFill>
                            <a:schemeClr val="tx1"/>
                          </a:solidFill>
                          <a:effectLst/>
                          <a:latin typeface="+mn-lt"/>
                        </a:rPr>
                        <a:t> </a:t>
                      </a:r>
                      <a:r>
                        <a:rPr kumimoji="0" lang="en-US" sz="2000" b="0" i="0" u="none" strike="noStrike" cap="none" normalizeH="0" baseline="0" dirty="0" err="1" smtClean="0">
                          <a:ln>
                            <a:noFill/>
                          </a:ln>
                          <a:solidFill>
                            <a:schemeClr val="tx1"/>
                          </a:solidFill>
                          <a:effectLst/>
                          <a:latin typeface="+mn-lt"/>
                        </a:rPr>
                        <a:t>période</a:t>
                      </a:r>
                      <a:r>
                        <a:rPr kumimoji="0" lang="en-US" sz="2000" b="0" i="0" u="none" strike="noStrike" cap="none" normalizeH="0" baseline="0" dirty="0" smtClean="0">
                          <a:ln>
                            <a:noFill/>
                          </a:ln>
                          <a:solidFill>
                            <a:schemeClr val="tx1"/>
                          </a:solidFill>
                          <a:effectLst/>
                          <a:latin typeface="+mn-lt"/>
                        </a:rPr>
                        <a:t> de </a:t>
                      </a:r>
                      <a:r>
                        <a:rPr kumimoji="0" lang="en-US" sz="2000" b="0" i="0" u="none" strike="noStrike" cap="none" normalizeH="0" baseline="0" dirty="0" err="1" smtClean="0">
                          <a:ln>
                            <a:noFill/>
                          </a:ln>
                          <a:solidFill>
                            <a:schemeClr val="tx1"/>
                          </a:solidFill>
                          <a:effectLst/>
                          <a:latin typeface="+mn-lt"/>
                        </a:rPr>
                        <a:t>validité</a:t>
                      </a:r>
                      <a:endParaRPr kumimoji="0" lang="en-US" sz="2000" b="0" i="0" u="none" strike="noStrike" cap="none" normalizeH="0" baseline="0" dirty="0" smtClean="0">
                        <a:ln>
                          <a:noFill/>
                        </a:ln>
                        <a:solidFill>
                          <a:schemeClr val="tx1"/>
                        </a:solidFill>
                        <a:effectLst/>
                        <a:latin typeface="+mn-lt"/>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r h="144337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b="0" i="0" u="none" strike="noStrike" cap="none" normalizeH="0" baseline="0" dirty="0" err="1" smtClean="0">
                          <a:ln>
                            <a:noFill/>
                          </a:ln>
                          <a:solidFill>
                            <a:schemeClr val="tx1"/>
                          </a:solidFill>
                          <a:effectLst/>
                          <a:latin typeface="+mn-lt"/>
                        </a:rPr>
                        <a:t>Interdire</a:t>
                      </a:r>
                      <a:r>
                        <a:rPr kumimoji="0" lang="en-US" sz="2000" b="0" i="0" u="none" strike="noStrike" cap="none" normalizeH="0" baseline="0" dirty="0" smtClean="0">
                          <a:ln>
                            <a:noFill/>
                          </a:ln>
                          <a:solidFill>
                            <a:schemeClr val="tx1"/>
                          </a:solidFill>
                          <a:effectLst/>
                          <a:latin typeface="+mn-lt"/>
                        </a:rPr>
                        <a:t> :</a:t>
                      </a:r>
                    </a:p>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kumimoji="0" lang="en-US" sz="2000" b="0" i="0" u="none" strike="noStrike" cap="none" normalizeH="0" baseline="0" dirty="0" smtClean="0">
                          <a:ln>
                            <a:noFill/>
                          </a:ln>
                          <a:solidFill>
                            <a:schemeClr val="tx1"/>
                          </a:solidFill>
                          <a:effectLst/>
                          <a:latin typeface="+mn-lt"/>
                        </a:rPr>
                        <a:t>Impression de </a:t>
                      </a:r>
                      <a:r>
                        <a:rPr kumimoji="0" lang="en-US" sz="2000" b="0" i="0" u="none" strike="noStrike" cap="none" normalizeH="0" baseline="0" dirty="0" err="1" smtClean="0">
                          <a:ln>
                            <a:noFill/>
                          </a:ln>
                          <a:solidFill>
                            <a:schemeClr val="tx1"/>
                          </a:solidFill>
                          <a:effectLst/>
                          <a:latin typeface="+mn-lt"/>
                        </a:rPr>
                        <a:t>l’email</a:t>
                      </a:r>
                      <a:endParaRPr kumimoji="0" lang="en-US" sz="20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b="0" i="0" u="none" strike="noStrike" cap="none" normalizeH="0" baseline="0" dirty="0" smtClean="0">
                          <a:ln>
                            <a:noFill/>
                          </a:ln>
                          <a:solidFill>
                            <a:schemeClr val="tx1"/>
                          </a:solidFill>
                          <a:effectLst/>
                          <a:latin typeface="+mn-lt"/>
                        </a:rPr>
                        <a:t> </a:t>
                      </a:r>
                      <a:r>
                        <a:rPr kumimoji="0" lang="en-US" sz="2000" b="0" i="0" u="none" strike="noStrike" cap="none" normalizeH="0" baseline="0" dirty="0" err="1" smtClean="0">
                          <a:ln>
                            <a:noFill/>
                          </a:ln>
                          <a:solidFill>
                            <a:schemeClr val="tx1"/>
                          </a:solidFill>
                          <a:effectLst/>
                          <a:latin typeface="+mn-lt"/>
                        </a:rPr>
                        <a:t>Suivre</a:t>
                      </a:r>
                      <a:r>
                        <a:rPr kumimoji="0" lang="en-US" sz="2000" b="0" i="0" u="none" strike="noStrike" cap="none" normalizeH="0" baseline="0" dirty="0" smtClean="0">
                          <a:ln>
                            <a:noFill/>
                          </a:ln>
                          <a:solidFill>
                            <a:schemeClr val="tx1"/>
                          </a:solidFill>
                          <a:effectLst/>
                          <a:latin typeface="+mn-lt"/>
                        </a:rPr>
                        <a:t> le message</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231775" marR="0" lvl="0" indent="-231775" algn="l" defTabSz="914400" rtl="0" eaLnBrk="1" fontAlgn="base" latinLnBrk="0" hangingPunct="1">
                        <a:lnSpc>
                          <a:spcPct val="90000"/>
                        </a:lnSpc>
                        <a:spcBef>
                          <a:spcPct val="70000"/>
                        </a:spcBef>
                        <a:spcAft>
                          <a:spcPct val="0"/>
                        </a:spcAft>
                        <a:buClr>
                          <a:schemeClr val="hlink"/>
                        </a:buClr>
                        <a:buSzPct val="90000"/>
                        <a:buFont typeface="Arial" pitchFamily="34" charset="0"/>
                        <a:buChar char="•"/>
                        <a:tabLst/>
                      </a:pPr>
                      <a:r>
                        <a:rPr kumimoji="0" lang="en-US" sz="2000" b="0" i="0" u="none" strike="noStrike" cap="none" normalizeH="0" baseline="0" dirty="0" smtClean="0">
                          <a:ln>
                            <a:noFill/>
                          </a:ln>
                          <a:solidFill>
                            <a:schemeClr val="tx1"/>
                          </a:solidFill>
                          <a:effectLst/>
                          <a:latin typeface="+mn-lt"/>
                        </a:rPr>
                        <a:t>Microsoft Office Outlook</a:t>
                      </a:r>
                      <a:r>
                        <a:rPr kumimoji="0" lang="en-US" sz="2000" b="0" i="0" u="none" strike="noStrike" cap="none" normalizeH="0" baseline="30000" dirty="0" smtClean="0">
                          <a:ln>
                            <a:noFill/>
                          </a:ln>
                          <a:solidFill>
                            <a:schemeClr val="tx1"/>
                          </a:solidFill>
                          <a:effectLst/>
                          <a:latin typeface="+mn-lt"/>
                        </a:rPr>
                        <a:t>®</a:t>
                      </a:r>
                      <a:r>
                        <a:rPr kumimoji="0" lang="en-US" sz="2000" b="0" i="0" u="none" strike="noStrike" cap="none" normalizeH="0" baseline="0" dirty="0" smtClean="0">
                          <a:ln>
                            <a:noFill/>
                          </a:ln>
                          <a:solidFill>
                            <a:schemeClr val="tx1"/>
                          </a:solidFill>
                          <a:effectLst/>
                          <a:latin typeface="+mn-lt"/>
                        </a:rPr>
                        <a:t>:</a:t>
                      </a:r>
                    </a:p>
                    <a:p>
                      <a:pPr marL="231775" marR="0" lvl="0" indent="-231775" algn="l" defTabSz="914400" rtl="0" eaLnBrk="0" fontAlgn="base" latinLnBrk="0" hangingPunct="0">
                        <a:lnSpc>
                          <a:spcPct val="85000"/>
                        </a:lnSpc>
                        <a:spcBef>
                          <a:spcPct val="40000"/>
                        </a:spcBef>
                        <a:spcAft>
                          <a:spcPct val="0"/>
                        </a:spcAft>
                        <a:buClrTx/>
                        <a:buSzPct val="80000"/>
                        <a:buFont typeface="Arial" pitchFamily="34" charset="0"/>
                        <a:buChar char="•"/>
                        <a:tabLst/>
                      </a:pPr>
                      <a:r>
                        <a:rPr kumimoji="0" lang="en-US" sz="2000" b="0" i="0" u="none" strike="noStrike" cap="none" normalizeH="0" baseline="0" dirty="0" smtClean="0">
                          <a:ln>
                            <a:noFill/>
                          </a:ln>
                          <a:solidFill>
                            <a:schemeClr val="tx1"/>
                          </a:solidFill>
                          <a:effectLst/>
                          <a:latin typeface="+mn-lt"/>
                        </a:rPr>
                        <a:t>Microsoft Exchange Server 2007 Service </a:t>
                      </a:r>
                      <a:br>
                        <a:rPr kumimoji="0" lang="en-US" sz="2000" b="0" i="0" u="none" strike="noStrike" cap="none" normalizeH="0" baseline="0" dirty="0" smtClean="0">
                          <a:ln>
                            <a:noFill/>
                          </a:ln>
                          <a:solidFill>
                            <a:schemeClr val="tx1"/>
                          </a:solidFill>
                          <a:effectLst/>
                          <a:latin typeface="+mn-lt"/>
                        </a:rPr>
                      </a:br>
                      <a:r>
                        <a:rPr kumimoji="0" lang="en-US" sz="2000" b="0" i="0" u="none" strike="noStrike" cap="none" normalizeH="0" baseline="0" dirty="0" smtClean="0">
                          <a:ln>
                            <a:noFill/>
                          </a:ln>
                          <a:solidFill>
                            <a:schemeClr val="tx1"/>
                          </a:solidFill>
                          <a:effectLst/>
                          <a:latin typeface="+mn-lt"/>
                        </a:rPr>
                        <a:t>Pack 1 (SP1)</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231775" marR="0" lvl="0" indent="-231775" algn="l" defTabSz="914400" rtl="0" eaLnBrk="0" fontAlgn="base" latinLnBrk="0" hangingPunct="0">
                        <a:lnSpc>
                          <a:spcPct val="85000"/>
                        </a:lnSpc>
                        <a:spcBef>
                          <a:spcPct val="40000"/>
                        </a:spcBef>
                        <a:spcAft>
                          <a:spcPct val="0"/>
                        </a:spcAft>
                        <a:buClrTx/>
                        <a:buSzPct val="80000"/>
                        <a:buFont typeface="Arial" pitchFamily="34" charset="0"/>
                        <a:buChar char="•"/>
                        <a:tabLst/>
                      </a:pPr>
                      <a:r>
                        <a:rPr kumimoji="0" lang="en-US" sz="2000" b="0" i="0" u="none" strike="noStrike" cap="none" normalizeH="0" baseline="0" dirty="0" smtClean="0">
                          <a:ln>
                            <a:noFill/>
                          </a:ln>
                          <a:solidFill>
                            <a:schemeClr val="tx1"/>
                          </a:solidFill>
                          <a:effectLst/>
                          <a:latin typeface="+mn-lt"/>
                        </a:rPr>
                        <a:t>Aide à </a:t>
                      </a:r>
                      <a:r>
                        <a:rPr kumimoji="0" lang="en-US" sz="2000" b="0" i="0" u="none" strike="noStrike" cap="none" normalizeH="0" baseline="0" dirty="0" err="1" smtClean="0">
                          <a:ln>
                            <a:noFill/>
                          </a:ln>
                          <a:solidFill>
                            <a:schemeClr val="tx1"/>
                          </a:solidFill>
                          <a:effectLst/>
                          <a:latin typeface="+mn-lt"/>
                        </a:rPr>
                        <a:t>prévenir</a:t>
                      </a:r>
                      <a:r>
                        <a:rPr kumimoji="0" lang="en-US" sz="2000" b="0" i="0" u="none" strike="noStrike" cap="none" normalizeH="0" baseline="0" dirty="0" smtClean="0">
                          <a:ln>
                            <a:noFill/>
                          </a:ln>
                          <a:solidFill>
                            <a:schemeClr val="tx1"/>
                          </a:solidFill>
                          <a:effectLst/>
                          <a:latin typeface="+mn-lt"/>
                        </a:rPr>
                        <a:t> </a:t>
                      </a:r>
                      <a:r>
                        <a:rPr kumimoji="0" lang="en-US" sz="2000" b="0" i="0" u="none" strike="noStrike" cap="none" normalizeH="0" baseline="0" dirty="0" err="1" smtClean="0">
                          <a:ln>
                            <a:noFill/>
                          </a:ln>
                          <a:solidFill>
                            <a:schemeClr val="tx1"/>
                          </a:solidFill>
                          <a:effectLst/>
                          <a:latin typeface="+mn-lt"/>
                        </a:rPr>
                        <a:t>l’envoi</a:t>
                      </a:r>
                      <a:r>
                        <a:rPr kumimoji="0" lang="en-US" sz="2000" b="0" i="0" u="none" strike="noStrike" cap="none" normalizeH="0" baseline="0" dirty="0" smtClean="0">
                          <a:ln>
                            <a:noFill/>
                          </a:ln>
                          <a:solidFill>
                            <a:schemeClr val="tx1"/>
                          </a:solidFill>
                          <a:effectLst/>
                          <a:latin typeface="+mn-lt"/>
                        </a:rPr>
                        <a:t> </a:t>
                      </a:r>
                      <a:r>
                        <a:rPr kumimoji="0" lang="en-US" sz="2000" b="0" i="0" u="none" strike="noStrike" cap="none" normalizeH="0" baseline="0" dirty="0" err="1" smtClean="0">
                          <a:ln>
                            <a:noFill/>
                          </a:ln>
                          <a:solidFill>
                            <a:schemeClr val="tx1"/>
                          </a:solidFill>
                          <a:effectLst/>
                          <a:latin typeface="+mn-lt"/>
                        </a:rPr>
                        <a:t>d’emails</a:t>
                      </a:r>
                      <a:r>
                        <a:rPr kumimoji="0" lang="en-US" sz="2000" b="0" i="0" u="none" strike="noStrike" cap="none" normalizeH="0" baseline="0" dirty="0" smtClean="0">
                          <a:ln>
                            <a:noFill/>
                          </a:ln>
                          <a:solidFill>
                            <a:schemeClr val="tx1"/>
                          </a:solidFill>
                          <a:effectLst/>
                          <a:latin typeface="+mn-lt"/>
                        </a:rPr>
                        <a:t> </a:t>
                      </a:r>
                      <a:r>
                        <a:rPr kumimoji="0" lang="en-US" sz="2000" b="0" i="0" u="none" strike="noStrike" cap="none" normalizeH="0" baseline="0" dirty="0" err="1" smtClean="0">
                          <a:ln>
                            <a:noFill/>
                          </a:ln>
                          <a:solidFill>
                            <a:schemeClr val="tx1"/>
                          </a:solidFill>
                          <a:effectLst/>
                          <a:latin typeface="+mn-lt"/>
                        </a:rPr>
                        <a:t>sensibles</a:t>
                      </a:r>
                      <a:r>
                        <a:rPr kumimoji="0" lang="en-US" sz="2000" b="0" i="0" u="none" strike="noStrike" cap="none" normalizeH="0" baseline="0" dirty="0" smtClean="0">
                          <a:ln>
                            <a:noFill/>
                          </a:ln>
                          <a:solidFill>
                            <a:schemeClr val="tx1"/>
                          </a:solidFill>
                          <a:effectLst/>
                          <a:latin typeface="+mn-lt"/>
                        </a:rPr>
                        <a:t> à </a:t>
                      </a:r>
                      <a:r>
                        <a:rPr kumimoji="0" lang="en-US" sz="2000" b="0" i="0" u="none" strike="noStrike" cap="none" normalizeH="0" baseline="0" dirty="0" err="1" smtClean="0">
                          <a:ln>
                            <a:noFill/>
                          </a:ln>
                          <a:solidFill>
                            <a:schemeClr val="tx1"/>
                          </a:solidFill>
                          <a:effectLst/>
                          <a:latin typeface="+mn-lt"/>
                        </a:rPr>
                        <a:t>l’exterieur</a:t>
                      </a:r>
                      <a:r>
                        <a:rPr kumimoji="0" lang="en-US" sz="2000" b="0" i="0" u="none" strike="noStrike" cap="none" normalizeH="0" baseline="0" dirty="0" smtClean="0">
                          <a:ln>
                            <a:noFill/>
                          </a:ln>
                          <a:solidFill>
                            <a:schemeClr val="tx1"/>
                          </a:solidFill>
                          <a:effectLst/>
                          <a:latin typeface="+mn-lt"/>
                        </a:rPr>
                        <a:t> de </a:t>
                      </a:r>
                      <a:r>
                        <a:rPr kumimoji="0" lang="en-US" sz="2000" b="0" i="0" u="none" strike="noStrike" cap="none" normalizeH="0" baseline="0" dirty="0" err="1" smtClean="0">
                          <a:ln>
                            <a:noFill/>
                          </a:ln>
                          <a:solidFill>
                            <a:schemeClr val="tx1"/>
                          </a:solidFill>
                          <a:effectLst/>
                          <a:latin typeface="+mn-lt"/>
                        </a:rPr>
                        <a:t>l’entreprise</a:t>
                      </a:r>
                      <a:endParaRPr kumimoji="0" lang="en-US" sz="2000" b="0" i="0" u="none" strike="noStrike" cap="none" normalizeH="0" baseline="0" dirty="0" smtClean="0">
                        <a:ln>
                          <a:noFill/>
                        </a:ln>
                        <a:solidFill>
                          <a:schemeClr val="tx1"/>
                        </a:solidFill>
                        <a:effectLst/>
                        <a:latin typeface="+mn-lt"/>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r h="105250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b="0" i="0" u="none" strike="noStrike" cap="none" normalizeH="0" baseline="0" dirty="0" err="1" smtClean="0">
                          <a:ln>
                            <a:noFill/>
                          </a:ln>
                          <a:solidFill>
                            <a:schemeClr val="tx1"/>
                          </a:solidFill>
                          <a:effectLst/>
                          <a:latin typeface="+mn-lt"/>
                        </a:rPr>
                        <a:t>Protéger</a:t>
                      </a:r>
                      <a:r>
                        <a:rPr kumimoji="0" lang="en-US" sz="2000" b="0" i="0" u="none" strike="noStrike" cap="none" normalizeH="0" baseline="0" dirty="0" smtClean="0">
                          <a:ln>
                            <a:noFill/>
                          </a:ln>
                          <a:solidFill>
                            <a:schemeClr val="tx1"/>
                          </a:solidFill>
                          <a:effectLst/>
                          <a:latin typeface="+mn-lt"/>
                        </a:rPr>
                        <a:t> le </a:t>
                      </a:r>
                      <a:r>
                        <a:rPr kumimoji="0" lang="en-US" sz="2000" b="0" i="0" u="none" strike="noStrike" cap="none" normalizeH="0" baseline="0" dirty="0" err="1" smtClean="0">
                          <a:ln>
                            <a:noFill/>
                          </a:ln>
                          <a:solidFill>
                            <a:schemeClr val="tx1"/>
                          </a:solidFill>
                          <a:effectLst/>
                          <a:latin typeface="+mn-lt"/>
                        </a:rPr>
                        <a:t>contenu</a:t>
                      </a:r>
                      <a:r>
                        <a:rPr kumimoji="0" lang="en-US" sz="2000" b="0" i="0" u="none" strike="noStrike" cap="none" normalizeH="0" baseline="0" dirty="0" smtClean="0">
                          <a:ln>
                            <a:noFill/>
                          </a:ln>
                          <a:solidFill>
                            <a:schemeClr val="tx1"/>
                          </a:solidFill>
                          <a:effectLst/>
                          <a:latin typeface="+mn-lt"/>
                        </a:rPr>
                        <a:t> de </a:t>
                      </a:r>
                      <a:r>
                        <a:rPr kumimoji="0" lang="en-US" sz="2000" b="0" i="0" u="none" strike="noStrike" cap="none" normalizeH="0" baseline="0" dirty="0" err="1" smtClean="0">
                          <a:ln>
                            <a:noFill/>
                          </a:ln>
                          <a:solidFill>
                            <a:schemeClr val="tx1"/>
                          </a:solidFill>
                          <a:effectLst/>
                          <a:latin typeface="+mn-lt"/>
                        </a:rPr>
                        <a:t>l’intranet</a:t>
                      </a:r>
                      <a:endParaRPr kumimoji="0" lang="en-US" sz="2000" b="0" i="0" u="none" strike="noStrike" cap="none" normalizeH="0" baseline="0" dirty="0" smtClean="0">
                        <a:ln>
                          <a:noFill/>
                        </a:ln>
                        <a:solidFill>
                          <a:schemeClr val="tx1"/>
                        </a:solidFill>
                        <a:effectLst/>
                        <a:latin typeface="+mn-lt"/>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231775" marR="0" lvl="0" indent="-231775" algn="l" defTabSz="914400" rtl="0" eaLnBrk="0" fontAlgn="base" latinLnBrk="0" hangingPunct="0">
                        <a:lnSpc>
                          <a:spcPct val="85000"/>
                        </a:lnSpc>
                        <a:spcBef>
                          <a:spcPct val="40000"/>
                        </a:spcBef>
                        <a:spcAft>
                          <a:spcPct val="0"/>
                        </a:spcAft>
                        <a:buClrTx/>
                        <a:buSzPct val="80000"/>
                        <a:buFont typeface="Arial" pitchFamily="34" charset="0"/>
                        <a:buChar char="•"/>
                        <a:tabLst/>
                      </a:pPr>
                      <a:r>
                        <a:rPr kumimoji="0" lang="en-US" sz="2000" b="0" i="0" u="none" strike="noStrike" cap="none" normalizeH="0" baseline="0" dirty="0" smtClean="0">
                          <a:ln>
                            <a:noFill/>
                          </a:ln>
                          <a:solidFill>
                            <a:schemeClr val="tx1"/>
                          </a:solidFill>
                          <a:effectLst/>
                          <a:latin typeface="+mn-lt"/>
                        </a:rPr>
                        <a:t>Microsoft Office</a:t>
                      </a:r>
                    </a:p>
                    <a:p>
                      <a:pPr marL="231775" marR="0" lvl="0" indent="-231775" algn="l" defTabSz="914400" rtl="0" eaLnBrk="0" fontAlgn="base" latinLnBrk="0" hangingPunct="0">
                        <a:lnSpc>
                          <a:spcPct val="85000"/>
                        </a:lnSpc>
                        <a:spcBef>
                          <a:spcPct val="40000"/>
                        </a:spcBef>
                        <a:spcAft>
                          <a:spcPct val="0"/>
                        </a:spcAft>
                        <a:buClrTx/>
                        <a:buSzPct val="80000"/>
                        <a:buFont typeface="Arial" pitchFamily="34" charset="0"/>
                        <a:buChar char="•"/>
                        <a:tabLst/>
                      </a:pPr>
                      <a:r>
                        <a:rPr kumimoji="0" lang="en-US" sz="2000" b="0" i="0" u="none" strike="noStrike" cap="none" normalizeH="0" baseline="0" dirty="0" smtClean="0">
                          <a:ln>
                            <a:noFill/>
                          </a:ln>
                          <a:solidFill>
                            <a:schemeClr val="tx1"/>
                          </a:solidFill>
                          <a:effectLst/>
                          <a:latin typeface="+mn-lt"/>
                        </a:rPr>
                        <a:t>SharePoint Services</a:t>
                      </a: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c>
                  <a:txBody>
                    <a:bodyPr/>
                    <a:lstStyle/>
                    <a:p>
                      <a:pPr marL="231775" marR="0" lvl="0" indent="-231775" algn="l" defTabSz="914400" rtl="0" eaLnBrk="0" fontAlgn="base" latinLnBrk="0" hangingPunct="0">
                        <a:lnSpc>
                          <a:spcPct val="85000"/>
                        </a:lnSpc>
                        <a:spcBef>
                          <a:spcPct val="40000"/>
                        </a:spcBef>
                        <a:spcAft>
                          <a:spcPct val="0"/>
                        </a:spcAft>
                        <a:buClrTx/>
                        <a:buSzPct val="80000"/>
                        <a:buFont typeface="Arial" pitchFamily="34" charset="0"/>
                        <a:buChar char="•"/>
                        <a:tabLst/>
                        <a:defRPr/>
                      </a:pPr>
                      <a:r>
                        <a:rPr kumimoji="0" lang="en-US" sz="2000" b="0" i="0" u="none" strike="noStrike" cap="none" normalizeH="0" baseline="0" dirty="0" err="1" smtClean="0">
                          <a:ln>
                            <a:noFill/>
                          </a:ln>
                          <a:solidFill>
                            <a:schemeClr val="tx1"/>
                          </a:solidFill>
                          <a:effectLst/>
                          <a:latin typeface="+mn-lt"/>
                        </a:rPr>
                        <a:t>limite</a:t>
                      </a:r>
                      <a:r>
                        <a:rPr kumimoji="0" lang="en-US" sz="2000" b="0" i="0" u="none" strike="noStrike" cap="none" normalizeH="0" baseline="0" dirty="0" smtClean="0">
                          <a:ln>
                            <a:noFill/>
                          </a:ln>
                          <a:solidFill>
                            <a:schemeClr val="tx1"/>
                          </a:solidFill>
                          <a:effectLst/>
                          <a:latin typeface="+mn-lt"/>
                        </a:rPr>
                        <a:t> </a:t>
                      </a:r>
                      <a:r>
                        <a:rPr kumimoji="0" lang="en-US" sz="2000" b="0" i="0" u="none" strike="noStrike" cap="none" normalizeH="0" baseline="0" dirty="0" err="1" smtClean="0">
                          <a:ln>
                            <a:noFill/>
                          </a:ln>
                          <a:solidFill>
                            <a:schemeClr val="tx1"/>
                          </a:solidFill>
                          <a:effectLst/>
                          <a:latin typeface="+mn-lt"/>
                        </a:rPr>
                        <a:t>l’accès</a:t>
                      </a:r>
                      <a:r>
                        <a:rPr kumimoji="0" lang="en-US" sz="2000" b="0" i="0" u="none" strike="noStrike" cap="none" normalizeH="0" baseline="0" dirty="0" smtClean="0">
                          <a:ln>
                            <a:noFill/>
                          </a:ln>
                          <a:solidFill>
                            <a:schemeClr val="tx1"/>
                          </a:solidFill>
                          <a:effectLst/>
                          <a:latin typeface="+mn-lt"/>
                        </a:rPr>
                        <a:t> à la </a:t>
                      </a:r>
                      <a:r>
                        <a:rPr kumimoji="0" lang="en-US" sz="2000" b="0" i="0" u="none" strike="noStrike" cap="none" normalizeH="0" baseline="0" dirty="0" err="1" smtClean="0">
                          <a:ln>
                            <a:noFill/>
                          </a:ln>
                          <a:solidFill>
                            <a:schemeClr val="tx1"/>
                          </a:solidFill>
                          <a:effectLst/>
                          <a:latin typeface="+mn-lt"/>
                        </a:rPr>
                        <a:t>visualisation</a:t>
                      </a:r>
                      <a:r>
                        <a:rPr kumimoji="0" lang="en-US" sz="2000" b="0" i="0" u="none" strike="noStrike" cap="none" normalizeH="0" baseline="0" dirty="0" smtClean="0">
                          <a:ln>
                            <a:noFill/>
                          </a:ln>
                          <a:solidFill>
                            <a:schemeClr val="tx1"/>
                          </a:solidFill>
                          <a:effectLst/>
                          <a:latin typeface="+mn-lt"/>
                        </a:rPr>
                        <a:t> la modification et </a:t>
                      </a:r>
                      <a:r>
                        <a:rPr kumimoji="0" lang="en-US" sz="2000" b="0" i="0" u="none" strike="noStrike" cap="none" normalizeH="0" baseline="0" dirty="0" err="1" smtClean="0">
                          <a:ln>
                            <a:noFill/>
                          </a:ln>
                          <a:solidFill>
                            <a:schemeClr val="tx1"/>
                          </a:solidFill>
                          <a:effectLst/>
                          <a:latin typeface="+mn-lt"/>
                        </a:rPr>
                        <a:t>l’impression</a:t>
                      </a:r>
                      <a:endParaRPr kumimoji="0" lang="en-US" sz="2000" b="0" i="0" u="none" strike="noStrike" cap="none" normalizeH="0" baseline="0" dirty="0" smtClean="0">
                        <a:ln>
                          <a:noFill/>
                        </a:ln>
                        <a:solidFill>
                          <a:schemeClr val="tx1"/>
                        </a:solidFill>
                        <a:effectLst/>
                        <a:latin typeface="+mn-lt"/>
                      </a:endParaRPr>
                    </a:p>
                  </a:txBody>
                  <a:tcPr marT="91440" marB="91440" anchor="ctr" horzOverflow="overflow">
                    <a:lnL w="12700" cap="flat" cmpd="sng" algn="ctr">
                      <a:solidFill>
                        <a:srgbClr val="BBCDE3"/>
                      </a:solidFill>
                      <a:prstDash val="solid"/>
                      <a:round/>
                      <a:headEnd type="none" w="med" len="med"/>
                      <a:tailEnd type="none" w="med" len="med"/>
                    </a:lnL>
                    <a:lnR w="12700" cap="flat" cmpd="sng" algn="ctr">
                      <a:solidFill>
                        <a:srgbClr val="BBCDE3"/>
                      </a:solidFill>
                      <a:prstDash val="solid"/>
                      <a:round/>
                      <a:headEnd type="none" w="med" len="med"/>
                      <a:tailEnd type="none" w="med" len="med"/>
                    </a:lnR>
                    <a:lnT w="12700" cap="flat" cmpd="sng" algn="ctr">
                      <a:solidFill>
                        <a:srgbClr val="BBCDE3"/>
                      </a:solidFill>
                      <a:prstDash val="solid"/>
                      <a:round/>
                      <a:headEnd type="none" w="med" len="med"/>
                      <a:tailEnd type="none" w="med" len="med"/>
                    </a:lnT>
                    <a:lnB w="12700" cap="flat" cmpd="sng" algn="ctr">
                      <a:solidFill>
                        <a:srgbClr val="BBCDE3"/>
                      </a:solidFill>
                      <a:prstDash val="solid"/>
                      <a:round/>
                      <a:headEnd type="none" w="med" len="med"/>
                      <a:tailEnd type="none" w="med" len="med"/>
                    </a:lnB>
                    <a:lnTlToBr>
                      <a:noFill/>
                    </a:lnTlToBr>
                    <a:lnBlToTr>
                      <a:noFill/>
                    </a:lnBlToTr>
                    <a:solidFill>
                      <a:schemeClr val="bg1"/>
                    </a:solidFill>
                  </a:tcPr>
                </a:tc>
              </a:tr>
            </a:tbl>
          </a:graphicData>
        </a:graphic>
      </p:graphicFrame>
      <p:sp>
        <p:nvSpPr>
          <p:cNvPr id="19" name="ZoneTexte 18"/>
          <p:cNvSpPr txBox="1"/>
          <p:nvPr/>
        </p:nvSpPr>
        <p:spPr>
          <a:xfrm>
            <a:off x="0" y="1"/>
            <a:ext cx="4211960" cy="1477328"/>
          </a:xfrm>
          <a:prstGeom prst="rect">
            <a:avLst/>
          </a:prstGeom>
          <a:noFill/>
        </p:spPr>
        <p:txBody>
          <a:bodyPr wrap="square" rtlCol="0">
            <a:spAutoFit/>
          </a:bodyPr>
          <a:lstStyle/>
          <a:p>
            <a:pPr algn="r"/>
            <a:r>
              <a:rPr lang="fr-FR" sz="1200" b="1" dirty="0" smtClean="0">
                <a:solidFill>
                  <a:schemeClr val="bg1"/>
                </a:solidFill>
                <a:latin typeface="Times New Roman" pitchFamily="18" charset="0"/>
                <a:cs typeface="Times New Roman" pitchFamily="18" charset="0"/>
              </a:rPr>
              <a:t>ADRMS  dans les grandes lignes</a:t>
            </a:r>
          </a:p>
          <a:p>
            <a:pPr algn="r"/>
            <a:r>
              <a:rPr lang="fr-FR" sz="1200" dirty="0" smtClean="0">
                <a:solidFill>
                  <a:schemeClr val="bg1">
                    <a:lumMod val="75000"/>
                  </a:schemeClr>
                </a:solidFill>
                <a:latin typeface="Times New Roman" pitchFamily="18" charset="0"/>
                <a:cs typeface="Times New Roman" pitchFamily="18" charset="0"/>
              </a:rPr>
              <a:t>Installation et configuration</a:t>
            </a:r>
          </a:p>
          <a:p>
            <a:pPr algn="r"/>
            <a:r>
              <a:rPr lang="fr-FR" sz="1200" dirty="0" smtClean="0">
                <a:solidFill>
                  <a:schemeClr val="bg1">
                    <a:lumMod val="75000"/>
                  </a:schemeClr>
                </a:solidFill>
                <a:latin typeface="Times New Roman" pitchFamily="18" charset="0"/>
                <a:cs typeface="Times New Roman" pitchFamily="18" charset="0"/>
              </a:rPr>
              <a:t>Fonctionnement d’ADRMS</a:t>
            </a:r>
            <a:endParaRPr lang="fr-FR" sz="1200" b="1" dirty="0" smtClean="0">
              <a:solidFill>
                <a:schemeClr val="bg1"/>
              </a:solidFill>
              <a:latin typeface="Times New Roman" pitchFamily="18" charset="0"/>
              <a:cs typeface="Times New Roman" pitchFamily="18" charset="0"/>
            </a:endParaRPr>
          </a:p>
          <a:p>
            <a:pPr algn="r"/>
            <a:r>
              <a:rPr lang="fr-FR" sz="1200" dirty="0" smtClean="0">
                <a:solidFill>
                  <a:schemeClr val="bg1">
                    <a:lumMod val="75000"/>
                  </a:schemeClr>
                </a:solidFill>
                <a:latin typeface="Times New Roman" pitchFamily="18" charset="0"/>
                <a:cs typeface="Times New Roman" pitchFamily="18" charset="0"/>
              </a:rPr>
              <a:t>Limitations et concurrence</a:t>
            </a:r>
          </a:p>
          <a:p>
            <a:pPr algn="r"/>
            <a:endParaRPr lang="fr-FR" sz="1200" dirty="0" smtClean="0">
              <a:solidFill>
                <a:schemeClr val="bg1">
                  <a:lumMod val="75000"/>
                </a:schemeClr>
              </a:solidFill>
              <a:latin typeface="Times New Roman" pitchFamily="18" charset="0"/>
              <a:cs typeface="Times New Roman" pitchFamily="18" charset="0"/>
            </a:endParaRPr>
          </a:p>
          <a:p>
            <a:pPr algn="r"/>
            <a:endParaRPr lang="fr-FR" sz="1200" dirty="0" smtClean="0">
              <a:latin typeface="Times New Roman" pitchFamily="18" charset="0"/>
              <a:cs typeface="Times New Roman" pitchFamily="18" charset="0"/>
            </a:endParaRPr>
          </a:p>
          <a:p>
            <a:endParaRPr lang="fr-F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2598</TotalTime>
  <Words>4265</Words>
  <Application>Microsoft Office PowerPoint</Application>
  <PresentationFormat>Affichage à l'écran (4:3)</PresentationFormat>
  <Paragraphs>909</Paragraphs>
  <Slides>39</Slides>
  <Notes>38</Notes>
  <HiddenSlides>0</HiddenSlides>
  <MMClips>3</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Virginie</dc:creator>
  <cp:lastModifiedBy>Raphael</cp:lastModifiedBy>
  <cp:revision>327</cp:revision>
  <dcterms:created xsi:type="dcterms:W3CDTF">2010-09-01T16:13:04Z</dcterms:created>
  <dcterms:modified xsi:type="dcterms:W3CDTF">2011-03-26T14:54:41Z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