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52" r:id="rId3"/>
  </p:sldMasterIdLst>
  <p:notesMasterIdLst>
    <p:notesMasterId r:id="rId39"/>
  </p:notesMasterIdLst>
  <p:sldIdLst>
    <p:sldId id="256" r:id="rId4"/>
    <p:sldId id="257" r:id="rId5"/>
    <p:sldId id="280" r:id="rId6"/>
    <p:sldId id="258" r:id="rId7"/>
    <p:sldId id="262" r:id="rId8"/>
    <p:sldId id="263" r:id="rId9"/>
    <p:sldId id="259" r:id="rId10"/>
    <p:sldId id="291" r:id="rId11"/>
    <p:sldId id="273" r:id="rId12"/>
    <p:sldId id="260" r:id="rId13"/>
    <p:sldId id="265" r:id="rId14"/>
    <p:sldId id="266" r:id="rId15"/>
    <p:sldId id="287" r:id="rId16"/>
    <p:sldId id="267" r:id="rId17"/>
    <p:sldId id="275" r:id="rId18"/>
    <p:sldId id="276" r:id="rId19"/>
    <p:sldId id="277" r:id="rId20"/>
    <p:sldId id="268" r:id="rId21"/>
    <p:sldId id="278" r:id="rId22"/>
    <p:sldId id="274" r:id="rId23"/>
    <p:sldId id="279" r:id="rId24"/>
    <p:sldId id="288" r:id="rId25"/>
    <p:sldId id="269" r:id="rId26"/>
    <p:sldId id="261" r:id="rId27"/>
    <p:sldId id="270" r:id="rId28"/>
    <p:sldId id="289" r:id="rId29"/>
    <p:sldId id="271" r:id="rId30"/>
    <p:sldId id="281" r:id="rId31"/>
    <p:sldId id="283" r:id="rId32"/>
    <p:sldId id="282" r:id="rId33"/>
    <p:sldId id="290" r:id="rId34"/>
    <p:sldId id="285" r:id="rId35"/>
    <p:sldId id="292" r:id="rId36"/>
    <p:sldId id="284" r:id="rId37"/>
    <p:sldId id="286" r:id="rId3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3481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97" autoAdjust="0"/>
    <p:restoredTop sz="80353" autoAdjust="0"/>
  </p:normalViewPr>
  <p:slideViewPr>
    <p:cSldViewPr>
      <p:cViewPr>
        <p:scale>
          <a:sx n="100" d="100"/>
          <a:sy n="100" d="100"/>
        </p:scale>
        <p:origin x="-1368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notesMaster" Target="notesMasters/notesMaster1.xml"/><Relationship Id="rId3" Type="http://schemas.openxmlformats.org/officeDocument/2006/relationships/slideMaster" Target="slideMasters/slideMaster1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850907-0205-4C95-9FF7-FE4764FE16E7}" type="doc">
      <dgm:prSet loTypeId="urn:microsoft.com/office/officeart/2005/8/layout/radial3" loCatId="cycle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D70E4335-FDB5-4251-BF01-6B10EA55900D}">
      <dgm:prSet phldrT="[Texte]"/>
      <dgm:spPr/>
      <dgm:t>
        <a:bodyPr/>
        <a:lstStyle/>
        <a:p>
          <a:pPr algn="l"/>
          <a:r>
            <a:rPr lang="fr-FR" dirty="0" smtClean="0"/>
            <a:t>Autres langages</a:t>
          </a:r>
          <a:endParaRPr lang="fr-FR" dirty="0"/>
        </a:p>
      </dgm:t>
    </dgm:pt>
    <dgm:pt modelId="{1744710C-A79B-4116-A167-3835BC9A7ADA}" type="parTrans" cxnId="{56D645B3-D920-4861-B350-B54D16046EE2}">
      <dgm:prSet/>
      <dgm:spPr/>
      <dgm:t>
        <a:bodyPr/>
        <a:lstStyle/>
        <a:p>
          <a:endParaRPr lang="fr-FR"/>
        </a:p>
      </dgm:t>
    </dgm:pt>
    <dgm:pt modelId="{FD9A6F20-5699-45C5-9979-147F15EAFCA1}" type="sibTrans" cxnId="{56D645B3-D920-4861-B350-B54D16046EE2}">
      <dgm:prSet/>
      <dgm:spPr/>
      <dgm:t>
        <a:bodyPr/>
        <a:lstStyle/>
        <a:p>
          <a:endParaRPr lang="fr-FR"/>
        </a:p>
      </dgm:t>
    </dgm:pt>
    <dgm:pt modelId="{15FD2D24-519F-4C4D-AD69-6C9CC1582E02}">
      <dgm:prSet phldrT="[Texte]"/>
      <dgm:spPr/>
      <dgm:t>
        <a:bodyPr/>
        <a:lstStyle/>
        <a:p>
          <a:r>
            <a:rPr lang="fr-FR" dirty="0" smtClean="0"/>
            <a:t>JQL, Entity SQL, …</a:t>
          </a:r>
          <a:endParaRPr lang="fr-FR" dirty="0"/>
        </a:p>
      </dgm:t>
    </dgm:pt>
    <dgm:pt modelId="{F1D49C71-DE2C-4746-8BCF-EEB4D70A7C72}" type="parTrans" cxnId="{FFBBA2AA-42DD-4519-B873-52FAF57AFA80}">
      <dgm:prSet/>
      <dgm:spPr/>
      <dgm:t>
        <a:bodyPr/>
        <a:lstStyle/>
        <a:p>
          <a:endParaRPr lang="fr-FR"/>
        </a:p>
      </dgm:t>
    </dgm:pt>
    <dgm:pt modelId="{AAC1FF09-F2C1-4324-BB81-1D999E611B16}" type="sibTrans" cxnId="{FFBBA2AA-42DD-4519-B873-52FAF57AFA80}">
      <dgm:prSet/>
      <dgm:spPr/>
      <dgm:t>
        <a:bodyPr/>
        <a:lstStyle/>
        <a:p>
          <a:endParaRPr lang="fr-FR"/>
        </a:p>
      </dgm:t>
    </dgm:pt>
    <dgm:pt modelId="{6BFE1598-965D-4E8B-88C0-6BA5497A68C7}">
      <dgm:prSet phldrT="[Texte]"/>
      <dgm:spPr/>
      <dgm:t>
        <a:bodyPr/>
        <a:lstStyle/>
        <a:p>
          <a:r>
            <a:rPr lang="fr-FR" dirty="0" smtClean="0"/>
            <a:t>Son langage</a:t>
          </a:r>
          <a:endParaRPr lang="fr-FR" dirty="0"/>
        </a:p>
      </dgm:t>
    </dgm:pt>
    <dgm:pt modelId="{0D67FF90-802D-49C2-9036-B5798B4E11B3}" type="parTrans" cxnId="{EF572F39-BB22-49AE-BE41-91F9ACED1FE6}">
      <dgm:prSet/>
      <dgm:spPr/>
      <dgm:t>
        <a:bodyPr/>
        <a:lstStyle/>
        <a:p>
          <a:endParaRPr lang="fr-FR"/>
        </a:p>
      </dgm:t>
    </dgm:pt>
    <dgm:pt modelId="{77B931E5-DDFD-43EB-A962-7186C58B7E96}" type="sibTrans" cxnId="{EF572F39-BB22-49AE-BE41-91F9ACED1FE6}">
      <dgm:prSet/>
      <dgm:spPr/>
      <dgm:t>
        <a:bodyPr/>
        <a:lstStyle/>
        <a:p>
          <a:endParaRPr lang="fr-FR"/>
        </a:p>
      </dgm:t>
    </dgm:pt>
    <dgm:pt modelId="{6346F92A-62D1-432F-8ADE-EE855ADEA141}">
      <dgm:prSet phldrT="[Texte]" custT="1"/>
      <dgm:spPr>
        <a:solidFill>
          <a:schemeClr val="accent6">
            <a:lumMod val="75000"/>
          </a:schemeClr>
        </a:solidFill>
        <a:ln w="15875">
          <a:solidFill>
            <a:schemeClr val="tx1"/>
          </a:solidFill>
        </a:ln>
      </dgm:spPr>
      <dgm:t>
        <a:bodyPr/>
        <a:lstStyle/>
        <a:p>
          <a:r>
            <a:rPr lang="fr-FR" sz="2000" dirty="0" smtClean="0"/>
            <a:t>Que doit connaitre un développeur ?</a:t>
          </a:r>
          <a:endParaRPr lang="fr-FR" sz="2000" dirty="0"/>
        </a:p>
      </dgm:t>
    </dgm:pt>
    <dgm:pt modelId="{3EF40623-58E4-4A04-A995-40A0D2476087}" type="sibTrans" cxnId="{BC71B1EF-B011-45C7-B977-6D4D6FFAFC6C}">
      <dgm:prSet/>
      <dgm:spPr/>
      <dgm:t>
        <a:bodyPr/>
        <a:lstStyle/>
        <a:p>
          <a:endParaRPr lang="fr-FR"/>
        </a:p>
      </dgm:t>
    </dgm:pt>
    <dgm:pt modelId="{DF761D17-4AB9-4FB9-973C-B58DCA289B97}" type="parTrans" cxnId="{BC71B1EF-B011-45C7-B977-6D4D6FFAFC6C}">
      <dgm:prSet/>
      <dgm:spPr/>
      <dgm:t>
        <a:bodyPr/>
        <a:lstStyle/>
        <a:p>
          <a:endParaRPr lang="fr-FR"/>
        </a:p>
      </dgm:t>
    </dgm:pt>
    <dgm:pt modelId="{E5388DF4-3FE4-4B1B-AA00-824489E35478}">
      <dgm:prSet phldrT="[Texte]"/>
      <dgm:spPr/>
      <dgm:t>
        <a:bodyPr/>
        <a:lstStyle/>
        <a:p>
          <a:r>
            <a:rPr lang="fr-FR" dirty="0" smtClean="0"/>
            <a:t>SQL</a:t>
          </a:r>
          <a:endParaRPr lang="fr-FR" dirty="0"/>
        </a:p>
      </dgm:t>
    </dgm:pt>
    <dgm:pt modelId="{700C2252-15E8-41B8-879F-49DE7214CB72}" type="parTrans" cxnId="{3BC1E1B1-6CE6-489F-BE05-943A075FFAC7}">
      <dgm:prSet/>
      <dgm:spPr/>
      <dgm:t>
        <a:bodyPr/>
        <a:lstStyle/>
        <a:p>
          <a:endParaRPr lang="fr-FR"/>
        </a:p>
      </dgm:t>
    </dgm:pt>
    <dgm:pt modelId="{CD9015C8-35AE-4180-AEB0-459E3F3AB7E8}" type="sibTrans" cxnId="{3BC1E1B1-6CE6-489F-BE05-943A075FFAC7}">
      <dgm:prSet/>
      <dgm:spPr/>
      <dgm:t>
        <a:bodyPr/>
        <a:lstStyle/>
        <a:p>
          <a:endParaRPr lang="fr-FR"/>
        </a:p>
      </dgm:t>
    </dgm:pt>
    <dgm:pt modelId="{6D1ECE98-C720-4C13-A02E-8C21A286E9DE}">
      <dgm:prSet phldrT="[Texte]"/>
      <dgm:spPr/>
      <dgm:t>
        <a:bodyPr/>
        <a:lstStyle/>
        <a:p>
          <a:r>
            <a:rPr lang="fr-FR" dirty="0" smtClean="0"/>
            <a:t>XPath</a:t>
          </a:r>
          <a:endParaRPr lang="fr-FR" dirty="0"/>
        </a:p>
      </dgm:t>
    </dgm:pt>
    <dgm:pt modelId="{C65DC255-30D7-4EFE-8E3A-6663B8C5D256}" type="parTrans" cxnId="{CA451195-604F-497D-9079-79EDE361DA0B}">
      <dgm:prSet/>
      <dgm:spPr/>
      <dgm:t>
        <a:bodyPr/>
        <a:lstStyle/>
        <a:p>
          <a:endParaRPr lang="fr-FR"/>
        </a:p>
      </dgm:t>
    </dgm:pt>
    <dgm:pt modelId="{C653BA3B-F51B-4903-9B2E-410AFCDDBB9E}" type="sibTrans" cxnId="{CA451195-604F-497D-9079-79EDE361DA0B}">
      <dgm:prSet/>
      <dgm:spPr/>
      <dgm:t>
        <a:bodyPr/>
        <a:lstStyle/>
        <a:p>
          <a:endParaRPr lang="fr-FR"/>
        </a:p>
      </dgm:t>
    </dgm:pt>
    <dgm:pt modelId="{16614CF4-A966-4A38-A652-6C4DD2004B14}">
      <dgm:prSet phldrT="[Texte]"/>
      <dgm:spPr/>
      <dgm:t>
        <a:bodyPr/>
        <a:lstStyle/>
        <a:p>
          <a:r>
            <a:rPr lang="fr-FR" dirty="0" smtClean="0"/>
            <a:t>XML</a:t>
          </a:r>
          <a:endParaRPr lang="fr-FR" dirty="0"/>
        </a:p>
      </dgm:t>
    </dgm:pt>
    <dgm:pt modelId="{151398FF-C6C4-43DB-BFB7-C66258820835}" type="parTrans" cxnId="{5935B560-2182-408C-9AA2-135D73A714CB}">
      <dgm:prSet/>
      <dgm:spPr/>
      <dgm:t>
        <a:bodyPr/>
        <a:lstStyle/>
        <a:p>
          <a:endParaRPr lang="fr-FR"/>
        </a:p>
      </dgm:t>
    </dgm:pt>
    <dgm:pt modelId="{0DD732F5-91F5-4F6D-B110-DB51EBA03E23}" type="sibTrans" cxnId="{5935B560-2182-408C-9AA2-135D73A714CB}">
      <dgm:prSet/>
      <dgm:spPr/>
      <dgm:t>
        <a:bodyPr/>
        <a:lstStyle/>
        <a:p>
          <a:endParaRPr lang="fr-FR"/>
        </a:p>
      </dgm:t>
    </dgm:pt>
    <dgm:pt modelId="{CF939D03-F602-44C5-9583-341337CB8F56}" type="pres">
      <dgm:prSet presAssocID="{32850907-0205-4C95-9FF7-FE4764FE16E7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8D0C229E-7115-4DE4-859D-A32DEDCF787E}" type="pres">
      <dgm:prSet presAssocID="{32850907-0205-4C95-9FF7-FE4764FE16E7}" presName="radial" presStyleCnt="0">
        <dgm:presLayoutVars>
          <dgm:animLvl val="ctr"/>
        </dgm:presLayoutVars>
      </dgm:prSet>
      <dgm:spPr/>
    </dgm:pt>
    <dgm:pt modelId="{FC9A3A26-C170-4601-8570-0AB08C69C8E9}" type="pres">
      <dgm:prSet presAssocID="{6346F92A-62D1-432F-8ADE-EE855ADEA141}" presName="centerShape" presStyleLbl="vennNode1" presStyleIdx="0" presStyleCnt="7"/>
      <dgm:spPr/>
      <dgm:t>
        <a:bodyPr/>
        <a:lstStyle/>
        <a:p>
          <a:endParaRPr lang="fr-FR"/>
        </a:p>
      </dgm:t>
    </dgm:pt>
    <dgm:pt modelId="{F5DBCF3D-DCB7-4702-965A-EE98858407D8}" type="pres">
      <dgm:prSet presAssocID="{D70E4335-FDB5-4251-BF01-6B10EA55900D}" presName="node" presStyleLbl="vennNode1" presStyleIdx="1" presStyleCnt="7" custScaleX="61611" custScaleY="4667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436C34D-9D5A-43F4-99AC-926345000FE4}" type="pres">
      <dgm:prSet presAssocID="{E5388DF4-3FE4-4B1B-AA00-824489E35478}" presName="node" presStyleLbl="vennNode1" presStyleIdx="2" presStyleCnt="7" custScaleX="48581" custScaleY="4643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835320F-428F-4F6E-A212-957AB63E25B1}" type="pres">
      <dgm:prSet presAssocID="{16614CF4-A966-4A38-A652-6C4DD2004B14}" presName="node" presStyleLbl="vennNode1" presStyleIdx="3" presStyleCnt="7" custScaleX="51697" custScaleY="3758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42A86EB-72E4-4387-A939-371005639D2C}" type="pres">
      <dgm:prSet presAssocID="{6D1ECE98-C720-4C13-A02E-8C21A286E9DE}" presName="node" presStyleLbl="vennNode1" presStyleIdx="4" presStyleCnt="7" custScaleX="56240" custScaleY="4092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853D2F0-0F8D-441A-8F9C-299277CE2AB7}" type="pres">
      <dgm:prSet presAssocID="{15FD2D24-519F-4C4D-AD69-6C9CC1582E02}" presName="node" presStyleLbl="vennNode1" presStyleIdx="5" presStyleCnt="7" custScaleX="76724" custScaleY="5725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2DF0AAD-AFFA-4F33-B2BD-7BED46A1169C}" type="pres">
      <dgm:prSet presAssocID="{6BFE1598-965D-4E8B-88C0-6BA5497A68C7}" presName="node" presStyleLbl="vennNode1" presStyleIdx="6" presStyleCnt="7" custScaleX="207829" custScaleY="184096" custRadScaleRad="134108" custRadScaleInc="-238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B42D4653-02BC-4895-A87B-176CD6512F77}" type="presOf" srcId="{6346F92A-62D1-432F-8ADE-EE855ADEA141}" destId="{FC9A3A26-C170-4601-8570-0AB08C69C8E9}" srcOrd="0" destOrd="0" presId="urn:microsoft.com/office/officeart/2005/8/layout/radial3"/>
    <dgm:cxn modelId="{BA6B0FF5-783C-4858-8E34-FFEDB3A3613D}" type="presOf" srcId="{6BFE1598-965D-4E8B-88C0-6BA5497A68C7}" destId="{22DF0AAD-AFFA-4F33-B2BD-7BED46A1169C}" srcOrd="0" destOrd="0" presId="urn:microsoft.com/office/officeart/2005/8/layout/radial3"/>
    <dgm:cxn modelId="{FFBBA2AA-42DD-4519-B873-52FAF57AFA80}" srcId="{6346F92A-62D1-432F-8ADE-EE855ADEA141}" destId="{15FD2D24-519F-4C4D-AD69-6C9CC1582E02}" srcOrd="4" destOrd="0" parTransId="{F1D49C71-DE2C-4746-8BCF-EEB4D70A7C72}" sibTransId="{AAC1FF09-F2C1-4324-BB81-1D999E611B16}"/>
    <dgm:cxn modelId="{A0F9DCC7-D7A3-4200-8562-46E30B4E0F01}" type="presOf" srcId="{16614CF4-A966-4A38-A652-6C4DD2004B14}" destId="{7835320F-428F-4F6E-A212-957AB63E25B1}" srcOrd="0" destOrd="0" presId="urn:microsoft.com/office/officeart/2005/8/layout/radial3"/>
    <dgm:cxn modelId="{EF572F39-BB22-49AE-BE41-91F9ACED1FE6}" srcId="{6346F92A-62D1-432F-8ADE-EE855ADEA141}" destId="{6BFE1598-965D-4E8B-88C0-6BA5497A68C7}" srcOrd="5" destOrd="0" parTransId="{0D67FF90-802D-49C2-9036-B5798B4E11B3}" sibTransId="{77B931E5-DDFD-43EB-A962-7186C58B7E96}"/>
    <dgm:cxn modelId="{B2960E95-DF14-420D-88EA-01157FC45728}" type="presOf" srcId="{E5388DF4-3FE4-4B1B-AA00-824489E35478}" destId="{0436C34D-9D5A-43F4-99AC-926345000FE4}" srcOrd="0" destOrd="0" presId="urn:microsoft.com/office/officeart/2005/8/layout/radial3"/>
    <dgm:cxn modelId="{707547A6-2953-40A2-990A-207297403F42}" type="presOf" srcId="{6D1ECE98-C720-4C13-A02E-8C21A286E9DE}" destId="{242A86EB-72E4-4387-A939-371005639D2C}" srcOrd="0" destOrd="0" presId="urn:microsoft.com/office/officeart/2005/8/layout/radial3"/>
    <dgm:cxn modelId="{5935B560-2182-408C-9AA2-135D73A714CB}" srcId="{6346F92A-62D1-432F-8ADE-EE855ADEA141}" destId="{16614CF4-A966-4A38-A652-6C4DD2004B14}" srcOrd="2" destOrd="0" parTransId="{151398FF-C6C4-43DB-BFB7-C66258820835}" sibTransId="{0DD732F5-91F5-4F6D-B110-DB51EBA03E23}"/>
    <dgm:cxn modelId="{E4B506E8-3E6A-4422-A892-3E6E1566FF6E}" type="presOf" srcId="{15FD2D24-519F-4C4D-AD69-6C9CC1582E02}" destId="{8853D2F0-0F8D-441A-8F9C-299277CE2AB7}" srcOrd="0" destOrd="0" presId="urn:microsoft.com/office/officeart/2005/8/layout/radial3"/>
    <dgm:cxn modelId="{2649B1BA-0900-4C1E-BD1C-0C18BE8BC99C}" type="presOf" srcId="{32850907-0205-4C95-9FF7-FE4764FE16E7}" destId="{CF939D03-F602-44C5-9583-341337CB8F56}" srcOrd="0" destOrd="0" presId="urn:microsoft.com/office/officeart/2005/8/layout/radial3"/>
    <dgm:cxn modelId="{58A6BC94-3A05-46D9-A75E-6959215C49C6}" type="presOf" srcId="{D70E4335-FDB5-4251-BF01-6B10EA55900D}" destId="{F5DBCF3D-DCB7-4702-965A-EE98858407D8}" srcOrd="0" destOrd="0" presId="urn:microsoft.com/office/officeart/2005/8/layout/radial3"/>
    <dgm:cxn modelId="{56D645B3-D920-4861-B350-B54D16046EE2}" srcId="{6346F92A-62D1-432F-8ADE-EE855ADEA141}" destId="{D70E4335-FDB5-4251-BF01-6B10EA55900D}" srcOrd="0" destOrd="0" parTransId="{1744710C-A79B-4116-A167-3835BC9A7ADA}" sibTransId="{FD9A6F20-5699-45C5-9979-147F15EAFCA1}"/>
    <dgm:cxn modelId="{CA451195-604F-497D-9079-79EDE361DA0B}" srcId="{6346F92A-62D1-432F-8ADE-EE855ADEA141}" destId="{6D1ECE98-C720-4C13-A02E-8C21A286E9DE}" srcOrd="3" destOrd="0" parTransId="{C65DC255-30D7-4EFE-8E3A-6663B8C5D256}" sibTransId="{C653BA3B-F51B-4903-9B2E-410AFCDDBB9E}"/>
    <dgm:cxn modelId="{3BC1E1B1-6CE6-489F-BE05-943A075FFAC7}" srcId="{6346F92A-62D1-432F-8ADE-EE855ADEA141}" destId="{E5388DF4-3FE4-4B1B-AA00-824489E35478}" srcOrd="1" destOrd="0" parTransId="{700C2252-15E8-41B8-879F-49DE7214CB72}" sibTransId="{CD9015C8-35AE-4180-AEB0-459E3F3AB7E8}"/>
    <dgm:cxn modelId="{BC71B1EF-B011-45C7-B977-6D4D6FFAFC6C}" srcId="{32850907-0205-4C95-9FF7-FE4764FE16E7}" destId="{6346F92A-62D1-432F-8ADE-EE855ADEA141}" srcOrd="0" destOrd="0" parTransId="{DF761D17-4AB9-4FB9-973C-B58DCA289B97}" sibTransId="{3EF40623-58E4-4A04-A995-40A0D2476087}"/>
    <dgm:cxn modelId="{D41D66A8-794F-49FD-B1A1-ADE581207CA0}" type="presParOf" srcId="{CF939D03-F602-44C5-9583-341337CB8F56}" destId="{8D0C229E-7115-4DE4-859D-A32DEDCF787E}" srcOrd="0" destOrd="0" presId="urn:microsoft.com/office/officeart/2005/8/layout/radial3"/>
    <dgm:cxn modelId="{0C494CA7-1895-4D36-8149-1D0C653EF40A}" type="presParOf" srcId="{8D0C229E-7115-4DE4-859D-A32DEDCF787E}" destId="{FC9A3A26-C170-4601-8570-0AB08C69C8E9}" srcOrd="0" destOrd="0" presId="urn:microsoft.com/office/officeart/2005/8/layout/radial3"/>
    <dgm:cxn modelId="{4A86AE1F-6CD7-4C95-9BC7-2598D1F7436D}" type="presParOf" srcId="{8D0C229E-7115-4DE4-859D-A32DEDCF787E}" destId="{F5DBCF3D-DCB7-4702-965A-EE98858407D8}" srcOrd="1" destOrd="0" presId="urn:microsoft.com/office/officeart/2005/8/layout/radial3"/>
    <dgm:cxn modelId="{100872C2-8CC7-41DC-8986-A7E061098B93}" type="presParOf" srcId="{8D0C229E-7115-4DE4-859D-A32DEDCF787E}" destId="{0436C34D-9D5A-43F4-99AC-926345000FE4}" srcOrd="2" destOrd="0" presId="urn:microsoft.com/office/officeart/2005/8/layout/radial3"/>
    <dgm:cxn modelId="{059BB303-F01F-4240-8FC8-24368D38035E}" type="presParOf" srcId="{8D0C229E-7115-4DE4-859D-A32DEDCF787E}" destId="{7835320F-428F-4F6E-A212-957AB63E25B1}" srcOrd="3" destOrd="0" presId="urn:microsoft.com/office/officeart/2005/8/layout/radial3"/>
    <dgm:cxn modelId="{D20790F2-ABC5-41F8-B529-D0D316BB7353}" type="presParOf" srcId="{8D0C229E-7115-4DE4-859D-A32DEDCF787E}" destId="{242A86EB-72E4-4387-A939-371005639D2C}" srcOrd="4" destOrd="0" presId="urn:microsoft.com/office/officeart/2005/8/layout/radial3"/>
    <dgm:cxn modelId="{6949D45C-5C2F-4E69-815A-EDE02B746B1F}" type="presParOf" srcId="{8D0C229E-7115-4DE4-859D-A32DEDCF787E}" destId="{8853D2F0-0F8D-441A-8F9C-299277CE2AB7}" srcOrd="5" destOrd="0" presId="urn:microsoft.com/office/officeart/2005/8/layout/radial3"/>
    <dgm:cxn modelId="{1FE00FA3-AAA2-47E8-9A76-C754B3EA5AAC}" type="presParOf" srcId="{8D0C229E-7115-4DE4-859D-A32DEDCF787E}" destId="{22DF0AAD-AFFA-4F33-B2BD-7BED46A1169C}" srcOrd="6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C9A3A26-C170-4601-8570-0AB08C69C8E9}">
      <dsp:nvSpPr>
        <dsp:cNvPr id="0" name=""/>
        <dsp:cNvSpPr/>
      </dsp:nvSpPr>
      <dsp:spPr>
        <a:xfrm>
          <a:off x="3113128" y="1058963"/>
          <a:ext cx="2536031" cy="2536031"/>
        </a:xfrm>
        <a:prstGeom prst="ellipse">
          <a:avLst/>
        </a:prstGeom>
        <a:solidFill>
          <a:schemeClr val="accent6">
            <a:lumMod val="75000"/>
          </a:schemeClr>
        </a:solidFill>
        <a:ln w="15875">
          <a:solidFill>
            <a:schemeClr val="tx1"/>
          </a:solidFill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kern="1200" dirty="0" smtClean="0"/>
            <a:t>Que doit connaitre un développeur ?</a:t>
          </a:r>
          <a:endParaRPr lang="fr-FR" sz="2000" kern="1200" dirty="0"/>
        </a:p>
      </dsp:txBody>
      <dsp:txXfrm>
        <a:off x="3113128" y="1058963"/>
        <a:ext cx="2536031" cy="2536031"/>
      </dsp:txXfrm>
    </dsp:sp>
    <dsp:sp modelId="{F5DBCF3D-DCB7-4702-965A-EE98858407D8}">
      <dsp:nvSpPr>
        <dsp:cNvPr id="0" name=""/>
        <dsp:cNvSpPr/>
      </dsp:nvSpPr>
      <dsp:spPr>
        <a:xfrm>
          <a:off x="3990525" y="379516"/>
          <a:ext cx="781237" cy="59184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Autres langages</a:t>
          </a:r>
          <a:endParaRPr lang="fr-FR" sz="1200" kern="1200" dirty="0"/>
        </a:p>
      </dsp:txBody>
      <dsp:txXfrm>
        <a:off x="3990525" y="379516"/>
        <a:ext cx="781237" cy="591846"/>
      </dsp:txXfrm>
    </dsp:sp>
    <dsp:sp modelId="{0436C34D-9D5A-43F4-99AC-926345000FE4}">
      <dsp:nvSpPr>
        <dsp:cNvPr id="0" name=""/>
        <dsp:cNvSpPr/>
      </dsp:nvSpPr>
      <dsp:spPr>
        <a:xfrm>
          <a:off x="5503412" y="1206801"/>
          <a:ext cx="616014" cy="58881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SQL</a:t>
          </a:r>
          <a:endParaRPr lang="fr-FR" sz="1200" kern="1200" dirty="0"/>
        </a:p>
      </dsp:txBody>
      <dsp:txXfrm>
        <a:off x="5503412" y="1206801"/>
        <a:ext cx="616014" cy="588815"/>
      </dsp:txXfrm>
    </dsp:sp>
    <dsp:sp modelId="{7835320F-428F-4F6E-A212-957AB63E25B1}">
      <dsp:nvSpPr>
        <dsp:cNvPr id="0" name=""/>
        <dsp:cNvSpPr/>
      </dsp:nvSpPr>
      <dsp:spPr>
        <a:xfrm>
          <a:off x="5483656" y="2914463"/>
          <a:ext cx="655526" cy="47657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XML</a:t>
          </a:r>
          <a:endParaRPr lang="fr-FR" sz="1200" kern="1200" dirty="0"/>
        </a:p>
      </dsp:txBody>
      <dsp:txXfrm>
        <a:off x="5483656" y="2914463"/>
        <a:ext cx="655526" cy="476570"/>
      </dsp:txXfrm>
    </dsp:sp>
    <dsp:sp modelId="{242A86EB-72E4-4387-A939-371005639D2C}">
      <dsp:nvSpPr>
        <dsp:cNvPr id="0" name=""/>
        <dsp:cNvSpPr/>
      </dsp:nvSpPr>
      <dsp:spPr>
        <a:xfrm>
          <a:off x="4024578" y="3719063"/>
          <a:ext cx="713131" cy="51891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XPath</a:t>
          </a:r>
          <a:endParaRPr lang="fr-FR" sz="1200" kern="1200" dirty="0"/>
        </a:p>
      </dsp:txBody>
      <dsp:txXfrm>
        <a:off x="4024578" y="3719063"/>
        <a:ext cx="713131" cy="518910"/>
      </dsp:txXfrm>
    </dsp:sp>
    <dsp:sp modelId="{8853D2F0-0F8D-441A-8F9C-299277CE2AB7}">
      <dsp:nvSpPr>
        <dsp:cNvPr id="0" name=""/>
        <dsp:cNvSpPr/>
      </dsp:nvSpPr>
      <dsp:spPr>
        <a:xfrm>
          <a:off x="2464433" y="2789747"/>
          <a:ext cx="972872" cy="726002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JQL, Entity SQL, …</a:t>
          </a:r>
          <a:endParaRPr lang="fr-FR" sz="1200" kern="1200" dirty="0"/>
        </a:p>
      </dsp:txBody>
      <dsp:txXfrm>
        <a:off x="2464433" y="2789747"/>
        <a:ext cx="972872" cy="726002"/>
      </dsp:txXfrm>
    </dsp:sp>
    <dsp:sp modelId="{22DF0AAD-AFFA-4F33-B2BD-7BED46A1169C}">
      <dsp:nvSpPr>
        <dsp:cNvPr id="0" name=""/>
        <dsp:cNvSpPr/>
      </dsp:nvSpPr>
      <dsp:spPr>
        <a:xfrm>
          <a:off x="1118321" y="100619"/>
          <a:ext cx="2635304" cy="233436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Son langage</a:t>
          </a:r>
          <a:endParaRPr lang="fr-FR" sz="1200" kern="1200" dirty="0"/>
        </a:p>
      </dsp:txBody>
      <dsp:txXfrm>
        <a:off x="1118321" y="100619"/>
        <a:ext cx="2635304" cy="23343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03FC5C-56A6-4ACD-B9CE-1B73A135D464}" type="datetimeFigureOut">
              <a:rPr lang="fr-FR" smtClean="0"/>
              <a:pPr/>
              <a:t>05/04/2010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5CD5EE-2DD9-42EB-AAB3-E1013A3DA59A}" type="slidenum">
              <a:rPr lang="fr-FR" smtClean="0"/>
              <a:pPr/>
              <a:t>‹#›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5CD5EE-2DD9-42EB-AAB3-E1013A3DA59A}" type="slidenum">
              <a:rPr lang="fr-FR" smtClean="0"/>
              <a:pPr/>
              <a:t>2</a:t>
            </a:fld>
            <a:endParaRPr lang="fr-FR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err="1" smtClean="0"/>
              <a:t>Join</a:t>
            </a:r>
            <a:r>
              <a:rPr lang="fr-FR" dirty="0" smtClean="0"/>
              <a:t>-</a:t>
            </a:r>
            <a:r>
              <a:rPr lang="fr-FR" dirty="0" err="1" smtClean="0"/>
              <a:t>calculus</a:t>
            </a:r>
            <a:r>
              <a:rPr lang="fr-FR" baseline="0" dirty="0" smtClean="0"/>
              <a:t> : langage de programmation distribué</a:t>
            </a:r>
          </a:p>
          <a:p>
            <a:r>
              <a:rPr lang="fr-FR" dirty="0" err="1" smtClean="0"/>
              <a:t>Polyphonic</a:t>
            </a:r>
            <a:r>
              <a:rPr lang="fr-FR" baseline="0" dirty="0" smtClean="0"/>
              <a:t> C# : Intégration  dans C# de </a:t>
            </a:r>
            <a:r>
              <a:rPr lang="fr-FR" baseline="0" dirty="0" err="1" smtClean="0"/>
              <a:t>join</a:t>
            </a:r>
            <a:r>
              <a:rPr lang="fr-FR" baseline="0" dirty="0" smtClean="0"/>
              <a:t>-</a:t>
            </a:r>
            <a:r>
              <a:rPr lang="fr-FR" baseline="0" dirty="0" err="1" smtClean="0"/>
              <a:t>calculus</a:t>
            </a:r>
            <a:endParaRPr lang="fr-FR" baseline="0" dirty="0" smtClean="0"/>
          </a:p>
          <a:p>
            <a:r>
              <a:rPr lang="fr-FR" baseline="0" dirty="0" err="1" smtClean="0"/>
              <a:t>Cw</a:t>
            </a:r>
            <a:r>
              <a:rPr lang="fr-FR" baseline="0" dirty="0" smtClean="0"/>
              <a:t> ( X# ou </a:t>
            </a:r>
            <a:r>
              <a:rPr lang="fr-FR" baseline="0" dirty="0" err="1" smtClean="0"/>
              <a:t>Xen</a:t>
            </a:r>
            <a:r>
              <a:rPr lang="fr-FR" baseline="0" dirty="0" smtClean="0"/>
              <a:t>) : Idée </a:t>
            </a:r>
            <a:r>
              <a:rPr lang="fr-FR" baseline="0" dirty="0" smtClean="0">
                <a:sym typeface="Wingdings" pitchFamily="2" charset="2"/>
              </a:rPr>
              <a:t> </a:t>
            </a:r>
            <a:r>
              <a:rPr lang="fr-FR" baseline="0" dirty="0" smtClean="0"/>
              <a:t>rendre l’accès au magasin de données (BDD ou XML)  aussi facile que les types primitifs</a:t>
            </a:r>
          </a:p>
          <a:p>
            <a:r>
              <a:rPr lang="fr-FR" baseline="0" dirty="0" smtClean="0"/>
              <a:t>PLINQ : exécution de requêtes distribuée </a:t>
            </a:r>
            <a:r>
              <a:rPr lang="fr-FR" baseline="0" dirty="0" err="1" smtClean="0"/>
              <a:t>mutli</a:t>
            </a:r>
            <a:r>
              <a:rPr lang="fr-FR" baseline="0" dirty="0" smtClean="0"/>
              <a:t>-</a:t>
            </a:r>
            <a:r>
              <a:rPr lang="fr-FR" baseline="0" dirty="0" err="1" smtClean="0"/>
              <a:t>core</a:t>
            </a:r>
            <a:r>
              <a:rPr lang="fr-FR" baseline="0" dirty="0" smtClean="0"/>
              <a:t>, </a:t>
            </a:r>
            <a:r>
              <a:rPr lang="fr-FR" baseline="0" dirty="0" err="1" smtClean="0"/>
              <a:t>mutli</a:t>
            </a:r>
            <a:r>
              <a:rPr lang="fr-FR" baseline="0" dirty="0" smtClean="0"/>
              <a:t>-proc</a:t>
            </a:r>
          </a:p>
          <a:p>
            <a:endParaRPr lang="fr-FR" baseline="0" dirty="0" smtClean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5CD5EE-2DD9-42EB-AAB3-E1013A3DA59A}" type="slidenum">
              <a:rPr lang="fr-FR" smtClean="0"/>
              <a:pPr/>
              <a:t>8</a:t>
            </a:fld>
            <a:endParaRPr lang="fr-FR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5CD5EE-2DD9-42EB-AAB3-E1013A3DA59A}" type="slidenum">
              <a:rPr lang="fr-FR" smtClean="0"/>
              <a:pPr/>
              <a:t>13</a:t>
            </a:fld>
            <a:endParaRPr lang="fr-FR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Inférence : Le compilateur évalue l’expression afin de déterminer le type de la variable</a:t>
            </a:r>
          </a:p>
          <a:p>
            <a:r>
              <a:rPr lang="fr-FR" dirty="0" smtClean="0"/>
              <a:t>Méthode</a:t>
            </a:r>
            <a:r>
              <a:rPr lang="fr-FR" baseline="0" dirty="0" smtClean="0"/>
              <a:t> d’extension : méthode static avec une syntaxe particulière </a:t>
            </a:r>
            <a:r>
              <a:rPr lang="fr-FR" baseline="0" dirty="0" smtClean="0">
                <a:sym typeface="Wingdings" pitchFamily="2" charset="2"/>
              </a:rPr>
              <a:t> this Object o</a:t>
            </a:r>
          </a:p>
          <a:p>
            <a:r>
              <a:rPr lang="fr-FR" baseline="0" dirty="0" smtClean="0">
                <a:sym typeface="Wingdings" pitchFamily="2" charset="2"/>
              </a:rPr>
              <a:t>Type anonyme et Initialiseur d’objet : Génère une classe sans nom mais fortement typé (inférence) qui possède automatiquement les accesseurs au champs créer par l’initialiseur d’objet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5CD5EE-2DD9-42EB-AAB3-E1013A3DA59A}" type="slidenum">
              <a:rPr lang="fr-FR" smtClean="0"/>
              <a:pPr/>
              <a:t>14</a:t>
            </a:fld>
            <a:endParaRPr lang="fr-FR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5CD5EE-2DD9-42EB-AAB3-E1013A3DA59A}" type="slidenum">
              <a:rPr lang="fr-FR" smtClean="0"/>
              <a:pPr/>
              <a:t>22</a:t>
            </a:fld>
            <a:endParaRPr lang="fr-FR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ADO : ActiveX Data </a:t>
            </a:r>
            <a:r>
              <a:rPr lang="fr-FR" dirty="0" err="1" smtClean="0"/>
              <a:t>Objects</a:t>
            </a:r>
            <a:endParaRPr lang="fr-FR" dirty="0" smtClean="0"/>
          </a:p>
          <a:p>
            <a:r>
              <a:rPr lang="fr-FR" dirty="0" smtClean="0"/>
              <a:t>EDM : </a:t>
            </a:r>
            <a:r>
              <a:rPr lang="fr-FR" dirty="0" err="1" smtClean="0"/>
              <a:t>Entity</a:t>
            </a:r>
            <a:r>
              <a:rPr lang="fr-FR" dirty="0" smtClean="0"/>
              <a:t> Data</a:t>
            </a:r>
            <a:r>
              <a:rPr lang="fr-FR" baseline="0" dirty="0" smtClean="0"/>
              <a:t> Model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5CD5EE-2DD9-42EB-AAB3-E1013A3DA59A}" type="slidenum">
              <a:rPr lang="fr-FR" smtClean="0"/>
              <a:pPr/>
              <a:t>25</a:t>
            </a:fld>
            <a:endParaRPr lang="fr-FR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5CD5EE-2DD9-42EB-AAB3-E1013A3DA59A}" type="slidenum">
              <a:rPr lang="fr-FR" smtClean="0"/>
              <a:pPr/>
              <a:t>26</a:t>
            </a:fld>
            <a:endParaRPr lang="fr-FR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5CD5EE-2DD9-42EB-AAB3-E1013A3DA59A}" type="slidenum">
              <a:rPr lang="fr-FR" smtClean="0"/>
              <a:pPr/>
              <a:t>31</a:t>
            </a:fld>
            <a:endParaRPr lang="fr-F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13" name="Rectangle à coins arrondis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 smtClean="0"/>
              <a:t>Xposé 2010</a:t>
            </a:r>
            <a:endParaRPr lang="fr-FR" dirty="0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LINQ par Jonathan Barbosa - Ingénieurs 2000 - IR 3</a:t>
            </a:r>
            <a:endParaRPr lang="fr-FR" dirty="0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2D9012F9-96DB-48A6-B70A-05CBDAB02A1C}" type="slidenum">
              <a:rPr lang="fr-FR" smtClean="0"/>
              <a:pPr/>
              <a:t>‹#›</a:t>
            </a:fld>
            <a:endParaRPr lang="fr-FR" dirty="0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 smtClean="0"/>
              <a:t>Xposé 2010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r>
              <a:rPr lang="fr-FR" dirty="0" smtClean="0"/>
              <a:t>LINQ par Jonathan Barbosa - Ingénieurs 2000 - IR 3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D9012F9-96DB-48A6-B70A-05CBDAB02A1C}" type="slidenum">
              <a:rPr lang="fr-FR" smtClean="0"/>
              <a:pPr/>
              <a:t>‹#›</a:t>
            </a:fld>
            <a:endParaRPr lang="fr-FR" dirty="0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dirty="0" smtClean="0"/>
              <a:t>Cliquez sur l'icône pour ajouter une image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 smtClean="0"/>
              <a:t>Xposé 2010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LINQ par Jonathan Barbosa - Ingénieurs 2000 - IR 3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012F9-96DB-48A6-B70A-05CBDAB02A1C}" type="slidenum">
              <a:rPr lang="fr-FR" smtClean="0"/>
              <a:pPr/>
              <a:t>‹#›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 smtClean="0"/>
              <a:t>Xposé 2010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LINQ par Jonathan Barbosa - Ingénieurs 2000 - IR 3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012F9-96DB-48A6-B70A-05CBDAB02A1C}" type="slidenum">
              <a:rPr lang="fr-FR" smtClean="0"/>
              <a:pPr/>
              <a:t>‹#›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 smtClean="0"/>
              <a:t>Xposé 2010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LINQ par Jonathan Barbosa - Ingénieurs 2000 - IR 3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012F9-96DB-48A6-B70A-05CBDAB02A1C}" type="slidenum">
              <a:rPr lang="fr-FR" smtClean="0"/>
              <a:pPr/>
              <a:t>‹#›</a:t>
            </a:fld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0" name="Arrondir un rectangle avec un coin diagonal 9"/>
          <p:cNvSpPr/>
          <p:nvPr userDrawn="1"/>
        </p:nvSpPr>
        <p:spPr>
          <a:xfrm>
            <a:off x="79736" y="81064"/>
            <a:ext cx="3349256" cy="553541"/>
          </a:xfrm>
          <a:prstGeom prst="round2DiagRect">
            <a:avLst>
              <a:gd name="adj1" fmla="val 50000"/>
              <a:gd name="adj2" fmla="val 0"/>
            </a:avLst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D34817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 smtClean="0"/>
              <a:t>Xposé 2010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LINQ par Jonathan Barbosa - Ingénieurs 2000 - IR 3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012F9-96DB-48A6-B70A-05CBDAB02A1C}" type="slidenum">
              <a:rPr lang="fr-FR" smtClean="0"/>
              <a:pPr/>
              <a:t>‹#›</a:t>
            </a:fld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10" name="Rectangle à coins arrondis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 smtClean="0"/>
              <a:t>Xposé 2010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r>
              <a:rPr lang="fr-FR" dirty="0" smtClean="0"/>
              <a:t>LINQ par Jonathan Barbosa - Ingénieurs 2000 - IR 3</a:t>
            </a:r>
            <a:endParaRPr lang="fr-FR" dirty="0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D9012F9-96DB-48A6-B70A-05CBDAB02A1C}" type="slidenum">
              <a:rPr lang="fr-FR" smtClean="0"/>
              <a:pPr/>
              <a:t>‹#›</a:t>
            </a:fld>
            <a:endParaRPr lang="fr-F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 smtClean="0"/>
              <a:t>Xposé 2010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LINQ par Jonathan Barbosa - Ingénieurs 2000 - IR 3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012F9-96DB-48A6-B70A-05CBDAB02A1C}" type="slidenum">
              <a:rPr lang="fr-FR" smtClean="0"/>
              <a:pPr/>
              <a:t>‹#›</a:t>
            </a:fld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 smtClean="0"/>
              <a:t>Xposé 2010</a:t>
            </a:r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LINQ par Jonathan Barbosa - Ingénieurs 2000 - IR 3</a:t>
            </a:r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012F9-96DB-48A6-B70A-05CBDAB02A1C}" type="slidenum">
              <a:rPr lang="fr-FR" smtClean="0"/>
              <a:pPr/>
              <a:t>‹#›</a:t>
            </a:fld>
            <a:endParaRPr lang="fr-FR" dirty="0"/>
          </a:p>
        </p:txBody>
      </p:sp>
      <p:sp>
        <p:nvSpPr>
          <p:cNvPr id="11" name="Espace réservé du contenu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 smtClean="0"/>
              <a:t>Xposé 2010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LINQ par Jonathan Barbosa - Ingénieurs 2000 - IR 3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012F9-96DB-48A6-B70A-05CBDAB02A1C}" type="slidenum">
              <a:rPr lang="fr-FR" smtClean="0"/>
              <a:pPr/>
              <a:t>‹#›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 smtClean="0"/>
              <a:t>Xposé 2010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LINQ par Jonathan Barbosa - Ingénieurs 2000 - IR 3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012F9-96DB-48A6-B70A-05CBDAB02A1C}" type="slidenum">
              <a:rPr lang="fr-FR" smtClean="0"/>
              <a:pPr/>
              <a:t>‹#›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9" name="Rectangle à coins arrondis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 smtClean="0"/>
              <a:t>Xposé 2010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LINQ par Jonathan Barbosa - Ingénieurs 2000 - IR 3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012F9-96DB-48A6-B70A-05CBDAB02A1C}" type="slidenum">
              <a:rPr lang="fr-FR" smtClean="0"/>
              <a:pPr/>
              <a:t>‹#›</a:t>
            </a:fld>
            <a:endParaRPr lang="fr-FR" dirty="0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8" name="Rectangle à coins arrondis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fr-FR" dirty="0" smtClean="0"/>
              <a:t>Xposé 2010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fr-FR" dirty="0" smtClean="0"/>
              <a:t>LINQ par Jonathan Barbosa - Ingénieurs 2000 - IR 3</a:t>
            </a:r>
            <a:endParaRPr lang="fr-FR" dirty="0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2D9012F9-96DB-48A6-B70A-05CBDAB02A1C}" type="slidenum">
              <a:rPr lang="fr-FR" smtClean="0"/>
              <a:pPr/>
              <a:t>‹#›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64" r:id="rId3"/>
    <p:sldLayoutId id="2147483855" r:id="rId4"/>
    <p:sldLayoutId id="2147483856" r:id="rId5"/>
    <p:sldLayoutId id="2147483857" r:id="rId6"/>
    <p:sldLayoutId id="2147483858" r:id="rId7"/>
    <p:sldLayoutId id="2147483859" r:id="rId8"/>
    <p:sldLayoutId id="2147483860" r:id="rId9"/>
    <p:sldLayoutId id="2147483861" r:id="rId10"/>
    <p:sldLayoutId id="2147483862" r:id="rId11"/>
    <p:sldLayoutId id="2147483863" r:id="rId12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http://msdn.microsoft.com/en-us/library/bb308961.aspx" TargetMode="External"/><Relationship Id="rId2" Type="http://schemas.openxmlformats.org/officeDocument/2006/relationships/hyperlink" Target="http://webcourse.cs.technion.ac.il/234319/Spring2009/ho/WCFiles/09%20LINQ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en.wikipedia.org/wiki/Language_Integrated_Query" TargetMode="External"/><Relationship Id="rId4" Type="http://schemas.openxmlformats.org/officeDocument/2006/relationships/hyperlink" Target="http://blog.developpez.com/index.php?blog=121&amp;title=linq_attention_a_bien_l_utiliser" TargetMode="Externa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Par Jonathan Barbosa</a:t>
            </a:r>
            <a:br>
              <a:rPr lang="fr-FR" dirty="0" smtClean="0"/>
            </a:br>
            <a:r>
              <a:rPr lang="fr-FR" dirty="0" smtClean="0"/>
              <a:t>Ingénieurs 2000 – IR 3</a:t>
            </a:r>
            <a:br>
              <a:rPr lang="fr-FR" dirty="0" smtClean="0"/>
            </a:br>
            <a:r>
              <a:rPr lang="fr-FR" dirty="0" smtClean="0"/>
              <a:t>Xposé 2010</a:t>
            </a:r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LINQ : Language-INtegrated Query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LINQ ? Language-INtegrated Query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LINQ par Jonathan Barbosa - Ingénieurs 2000 - IR 3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/>
              <a:t>Langage de requêtes .NET 3.5</a:t>
            </a:r>
          </a:p>
          <a:p>
            <a:r>
              <a:rPr lang="fr-FR" dirty="0" smtClean="0"/>
              <a:t>Syntaxe proche de SQL</a:t>
            </a:r>
          </a:p>
          <a:p>
            <a:r>
              <a:rPr lang="fr-FR" dirty="0" smtClean="0"/>
              <a:t>Approche objet intégrée</a:t>
            </a:r>
          </a:p>
          <a:p>
            <a:r>
              <a:rPr lang="fr-FR" dirty="0" smtClean="0"/>
              <a:t>Concept « list comprehension » </a:t>
            </a:r>
          </a:p>
          <a:p>
            <a:r>
              <a:rPr lang="fr-FR" dirty="0" smtClean="0"/>
              <a:t>Intégré à tous les états du code</a:t>
            </a:r>
          </a:p>
          <a:p>
            <a:pPr lvl="1"/>
            <a:r>
              <a:rPr lang="fr-FR" dirty="0" smtClean="0"/>
              <a:t>Code Source</a:t>
            </a:r>
          </a:p>
          <a:p>
            <a:pPr lvl="1"/>
            <a:r>
              <a:rPr lang="fr-FR" dirty="0" smtClean="0"/>
              <a:t>Code IL (Intermediate Language)</a:t>
            </a:r>
          </a:p>
          <a:p>
            <a:pPr lvl="1"/>
            <a:r>
              <a:rPr lang="fr-FR" dirty="0" smtClean="0"/>
              <a:t>Runtime</a:t>
            </a:r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 smtClean="0"/>
              <a:t>Xposé 2010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012F9-96DB-48A6-B70A-05CBDAB02A1C}" type="slidenum">
              <a:rPr lang="fr-FR" smtClean="0"/>
              <a:pPr/>
              <a:t>10</a:t>
            </a:fld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74428" y="74428"/>
            <a:ext cx="3354564" cy="5684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D34817"/>
                </a:solidFill>
              </a:rPr>
              <a:t>Présentation</a:t>
            </a:r>
            <a:endParaRPr lang="fr-FR" dirty="0">
              <a:solidFill>
                <a:srgbClr val="D34817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LINQ : Comment ça marche ?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LINQ par Jonathan Barbosa - Ingénieurs 2000 - IR 3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/>
              <a:t>D’abord, du « sucre » syntaxique…</a:t>
            </a:r>
          </a:p>
          <a:p>
            <a:pPr lvl="1"/>
            <a:r>
              <a:rPr lang="fr-FR" dirty="0" smtClean="0"/>
              <a:t>Améliore la productivité</a:t>
            </a:r>
          </a:p>
          <a:p>
            <a:pPr lvl="1"/>
            <a:r>
              <a:rPr lang="fr-FR" dirty="0" smtClean="0"/>
              <a:t>Une phase de compilation supplémentaire</a:t>
            </a:r>
          </a:p>
          <a:p>
            <a:r>
              <a:rPr lang="fr-FR" dirty="0" smtClean="0"/>
              <a:t>… raccourci vers des méthodes utilisables</a:t>
            </a:r>
          </a:p>
          <a:p>
            <a:pPr lvl="1"/>
            <a:r>
              <a:rPr lang="fr-FR" dirty="0" smtClean="0"/>
              <a:t>Améliore la compréhension</a:t>
            </a:r>
          </a:p>
          <a:p>
            <a:pPr lvl="1"/>
            <a:r>
              <a:rPr lang="fr-FR" dirty="0" smtClean="0"/>
              <a:t>Syntaxe plus lourde</a:t>
            </a:r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 smtClean="0"/>
              <a:t>Xposé 2010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012F9-96DB-48A6-B70A-05CBDAB02A1C}" type="slidenum">
              <a:rPr lang="fr-FR" smtClean="0"/>
              <a:pPr/>
              <a:t>11</a:t>
            </a:fld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74428" y="74428"/>
            <a:ext cx="3354564" cy="5684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D34817"/>
                </a:solidFill>
              </a:rPr>
              <a:t>Présentation</a:t>
            </a:r>
            <a:endParaRPr lang="fr-FR" dirty="0">
              <a:solidFill>
                <a:srgbClr val="D34817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Flèche courbée vers la droite 23"/>
          <p:cNvSpPr/>
          <p:nvPr/>
        </p:nvSpPr>
        <p:spPr>
          <a:xfrm>
            <a:off x="428596" y="2071678"/>
            <a:ext cx="857256" cy="2571768"/>
          </a:xfrm>
          <a:prstGeom prst="curvedRightArrow">
            <a:avLst>
              <a:gd name="adj1" fmla="val 25000"/>
              <a:gd name="adj2" fmla="val 47912"/>
              <a:gd name="adj3" fmla="val 25000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Code || Traduction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LINQ par Jonathan Barbosa - Ingénieurs 2000 - IR 3</a:t>
            </a:r>
            <a:endParaRPr lang="fr-FR" dirty="0"/>
          </a:p>
        </p:txBody>
      </p:sp>
      <p:sp>
        <p:nvSpPr>
          <p:cNvPr id="8" name="Flèche courbée vers la droite 7"/>
          <p:cNvSpPr/>
          <p:nvPr/>
        </p:nvSpPr>
        <p:spPr>
          <a:xfrm>
            <a:off x="428596" y="1928802"/>
            <a:ext cx="857256" cy="1857388"/>
          </a:xfrm>
          <a:prstGeom prst="curvedRightArrow">
            <a:avLst>
              <a:gd name="adj1" fmla="val 25000"/>
              <a:gd name="adj2" fmla="val 47912"/>
              <a:gd name="adj3" fmla="val 25000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graphicFrame>
        <p:nvGraphicFramePr>
          <p:cNvPr id="9" name="Tableau 8"/>
          <p:cNvGraphicFramePr>
            <a:graphicFrameLocks noGrp="1"/>
          </p:cNvGraphicFramePr>
          <p:nvPr/>
        </p:nvGraphicFramePr>
        <p:xfrm>
          <a:off x="1285852" y="3071810"/>
          <a:ext cx="7358114" cy="841248"/>
        </p:xfrm>
        <a:graphic>
          <a:graphicData uri="http://schemas.openxmlformats.org/drawingml/2006/table">
            <a:tbl>
              <a:tblPr/>
              <a:tblGrid>
                <a:gridCol w="7358114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F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var</a:t>
                      </a:r>
                      <a:r>
                        <a:rPr lang="en-US" sz="1600" dirty="0">
                          <a:latin typeface="Courier New"/>
                          <a:ea typeface="Calibri"/>
                          <a:cs typeface="Times New Roman"/>
                        </a:rPr>
                        <a:t> parisanCustomers = </a:t>
                      </a:r>
                      <a:r>
                        <a:rPr lang="en-US" sz="1600" u="sng" baseline="0" dirty="0">
                          <a:uFill>
                            <a:solidFill>
                              <a:srgbClr val="00B050"/>
                            </a:solidFill>
                          </a:uFill>
                          <a:latin typeface="Courier New"/>
                          <a:ea typeface="Calibri"/>
                          <a:cs typeface="Times New Roman"/>
                        </a:rPr>
                        <a:t>customers</a:t>
                      </a:r>
                      <a:endParaRPr lang="fr-FR" sz="1600" u="sng" baseline="0" dirty="0">
                        <a:uFill>
                          <a:solidFill>
                            <a:srgbClr val="00B050"/>
                          </a:solidFill>
                        </a:u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ourier New"/>
                          <a:ea typeface="Calibri"/>
                          <a:cs typeface="Times New Roman"/>
                        </a:rPr>
                        <a:t>    .Where(c =&gt; c.City == </a:t>
                      </a:r>
                      <a:r>
                        <a:rPr lang="en-US" sz="1600" dirty="0">
                          <a:solidFill>
                            <a:srgbClr val="A31515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"Paris"</a:t>
                      </a:r>
                      <a:r>
                        <a:rPr lang="en-US" sz="1600" dirty="0">
                          <a:latin typeface="Courier New"/>
                          <a:ea typeface="Calibri"/>
                          <a:cs typeface="Times New Roman"/>
                        </a:rPr>
                        <a:t> &amp;&amp; c.Country == </a:t>
                      </a:r>
                      <a:r>
                        <a:rPr lang="en-US" sz="1600" dirty="0">
                          <a:solidFill>
                            <a:srgbClr val="A31515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"France"</a:t>
                      </a:r>
                      <a:r>
                        <a:rPr lang="en-US" sz="1600" dirty="0">
                          <a:latin typeface="Courier New"/>
                          <a:ea typeface="Calibri"/>
                          <a:cs typeface="Times New Roman"/>
                        </a:rPr>
                        <a:t>)</a:t>
                      </a:r>
                      <a:endParaRPr lang="fr-FR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ourier New"/>
                          <a:ea typeface="Calibri"/>
                          <a:cs typeface="Times New Roman"/>
                        </a:rPr>
                        <a:t>    .Select(c =&gt; </a:t>
                      </a:r>
                      <a:r>
                        <a:rPr lang="en-US" sz="1600" dirty="0">
                          <a:solidFill>
                            <a:srgbClr val="0000F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new</a:t>
                      </a:r>
                      <a:r>
                        <a:rPr lang="en-US" sz="1600" dirty="0">
                          <a:latin typeface="Courier New"/>
                          <a:ea typeface="Calibri"/>
                          <a:cs typeface="Times New Roman"/>
                        </a:rPr>
                        <a:t> { c.CompanyName });</a:t>
                      </a:r>
                      <a:endParaRPr lang="fr-FR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714348" y="1500174"/>
          <a:ext cx="6715172" cy="1121664"/>
        </p:xfrm>
        <a:graphic>
          <a:graphicData uri="http://schemas.openxmlformats.org/drawingml/2006/table">
            <a:tbl>
              <a:tblPr/>
              <a:tblGrid>
                <a:gridCol w="6715172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F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var</a:t>
                      </a:r>
                      <a:r>
                        <a:rPr lang="en-US" sz="1600" dirty="0">
                          <a:latin typeface="Courier New"/>
                          <a:ea typeface="Calibri"/>
                          <a:cs typeface="Times New Roman"/>
                        </a:rPr>
                        <a:t> parisanCustomers =</a:t>
                      </a:r>
                      <a:endParaRPr lang="fr-FR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ourier New"/>
                          <a:ea typeface="Calibri"/>
                          <a:cs typeface="Times New Roman"/>
                        </a:rPr>
                        <a:t>    </a:t>
                      </a:r>
                      <a:r>
                        <a:rPr lang="en-US" sz="1600" dirty="0">
                          <a:solidFill>
                            <a:srgbClr val="0000F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from</a:t>
                      </a:r>
                      <a:r>
                        <a:rPr lang="en-US" sz="1600" dirty="0">
                          <a:latin typeface="Courier New"/>
                          <a:ea typeface="Calibri"/>
                          <a:cs typeface="Times New Roman"/>
                        </a:rPr>
                        <a:t> c </a:t>
                      </a:r>
                      <a:r>
                        <a:rPr lang="en-US" sz="1600" dirty="0">
                          <a:solidFill>
                            <a:srgbClr val="0000F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in</a:t>
                      </a:r>
                      <a:r>
                        <a:rPr lang="en-US" sz="1600" dirty="0">
                          <a:latin typeface="Courier New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u="sng" baseline="0" dirty="0">
                          <a:uFill>
                            <a:solidFill>
                              <a:srgbClr val="00B050"/>
                            </a:solidFill>
                          </a:uFill>
                          <a:latin typeface="Courier New"/>
                          <a:ea typeface="Calibri"/>
                          <a:cs typeface="Times New Roman"/>
                        </a:rPr>
                        <a:t>customers</a:t>
                      </a:r>
                      <a:endParaRPr lang="fr-FR" sz="1600" u="sng" baseline="0" dirty="0">
                        <a:uFill>
                          <a:solidFill>
                            <a:srgbClr val="00B050"/>
                          </a:solidFill>
                        </a:u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ourier New"/>
                          <a:ea typeface="Calibri"/>
                          <a:cs typeface="Times New Roman"/>
                        </a:rPr>
                        <a:t>    </a:t>
                      </a:r>
                      <a:r>
                        <a:rPr lang="en-US" sz="1600" dirty="0">
                          <a:solidFill>
                            <a:srgbClr val="0000F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where</a:t>
                      </a:r>
                      <a:r>
                        <a:rPr lang="en-US" sz="1600" dirty="0">
                          <a:latin typeface="Courier New"/>
                          <a:ea typeface="Calibri"/>
                          <a:cs typeface="Times New Roman"/>
                        </a:rPr>
                        <a:t> c.City == </a:t>
                      </a:r>
                      <a:r>
                        <a:rPr lang="en-US" sz="1600" dirty="0">
                          <a:solidFill>
                            <a:srgbClr val="A31515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"Paris"</a:t>
                      </a:r>
                      <a:r>
                        <a:rPr lang="en-US" sz="1600" dirty="0">
                          <a:latin typeface="Courier New"/>
                          <a:ea typeface="Calibri"/>
                          <a:cs typeface="Times New Roman"/>
                        </a:rPr>
                        <a:t> &amp;&amp; </a:t>
                      </a:r>
                      <a:r>
                        <a:rPr lang="en-US" sz="1600" dirty="0" smtClean="0">
                          <a:latin typeface="Courier New"/>
                          <a:ea typeface="Calibri"/>
                          <a:cs typeface="Times New Roman"/>
                        </a:rPr>
                        <a:t>c.Country == </a:t>
                      </a:r>
                      <a:r>
                        <a:rPr lang="en-US" sz="1600" dirty="0">
                          <a:solidFill>
                            <a:srgbClr val="A31515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"</a:t>
                      </a:r>
                      <a:r>
                        <a:rPr lang="en-US" sz="1600" dirty="0" smtClean="0">
                          <a:solidFill>
                            <a:srgbClr val="A31515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France"</a:t>
                      </a:r>
                      <a:endParaRPr lang="fr-FR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0000F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  select</a:t>
                      </a:r>
                      <a:r>
                        <a:rPr lang="fr-FR" sz="1600" dirty="0" smtClean="0">
                          <a:latin typeface="Courier New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fr-FR" sz="1600" baseline="0" dirty="0" smtClean="0">
                          <a:latin typeface="Courier New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fr-FR" sz="1600" dirty="0" smtClean="0">
                          <a:solidFill>
                            <a:srgbClr val="0000F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new</a:t>
                      </a:r>
                      <a:r>
                        <a:rPr lang="fr-FR" sz="1600" dirty="0" smtClean="0">
                          <a:latin typeface="Courier New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fr-FR" sz="1600" dirty="0">
                          <a:latin typeface="Courier New"/>
                          <a:ea typeface="Calibri"/>
                          <a:cs typeface="Times New Roman"/>
                        </a:rPr>
                        <a:t>{ c.CompanyName };</a:t>
                      </a:r>
                      <a:endParaRPr lang="fr-FR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1" name="Ellipse 10"/>
          <p:cNvSpPr/>
          <p:nvPr/>
        </p:nvSpPr>
        <p:spPr>
          <a:xfrm>
            <a:off x="1836428" y="1808128"/>
            <a:ext cx="214314" cy="214314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Ellipse 11"/>
          <p:cNvSpPr/>
          <p:nvPr/>
        </p:nvSpPr>
        <p:spPr>
          <a:xfrm>
            <a:off x="2651243" y="3400892"/>
            <a:ext cx="214314" cy="214314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3" name="Ellipse 12"/>
          <p:cNvSpPr/>
          <p:nvPr/>
        </p:nvSpPr>
        <p:spPr>
          <a:xfrm>
            <a:off x="2777010" y="3677579"/>
            <a:ext cx="214314" cy="214314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20" name="Connecteur droit avec flèche 19"/>
          <p:cNvCxnSpPr/>
          <p:nvPr/>
        </p:nvCxnSpPr>
        <p:spPr>
          <a:xfrm rot="16200000" flipH="1">
            <a:off x="1428728" y="2714620"/>
            <a:ext cx="1071570" cy="35719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avec flèche 22"/>
          <p:cNvCxnSpPr/>
          <p:nvPr/>
        </p:nvCxnSpPr>
        <p:spPr>
          <a:xfrm rot="16200000" flipH="1">
            <a:off x="1071538" y="3000372"/>
            <a:ext cx="1143008" cy="428628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5" name="Tableau 24"/>
          <p:cNvGraphicFramePr>
            <a:graphicFrameLocks noGrp="1"/>
          </p:cNvGraphicFramePr>
          <p:nvPr/>
        </p:nvGraphicFramePr>
        <p:xfrm>
          <a:off x="1285852" y="4214818"/>
          <a:ext cx="7358114" cy="1962912"/>
        </p:xfrm>
        <a:graphic>
          <a:graphicData uri="http://schemas.openxmlformats.org/drawingml/2006/table">
            <a:tbl>
              <a:tblPr/>
              <a:tblGrid>
                <a:gridCol w="7358114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F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var</a:t>
                      </a:r>
                      <a:r>
                        <a:rPr lang="en-US" sz="1600" dirty="0">
                          <a:latin typeface="Courier New"/>
                          <a:ea typeface="Calibri"/>
                          <a:cs typeface="Times New Roman"/>
                        </a:rPr>
                        <a:t> parisanCustomers = </a:t>
                      </a:r>
                      <a:r>
                        <a:rPr lang="en-US" sz="1600" u="sng" baseline="0" dirty="0">
                          <a:uFill>
                            <a:solidFill>
                              <a:srgbClr val="00B050"/>
                            </a:solidFill>
                          </a:uFill>
                          <a:latin typeface="Courier New"/>
                          <a:ea typeface="Calibri"/>
                          <a:cs typeface="Times New Roman"/>
                        </a:rPr>
                        <a:t>customers</a:t>
                      </a:r>
                      <a:endParaRPr lang="fr-FR" sz="1600" u="sng" baseline="0" dirty="0">
                        <a:uFill>
                          <a:solidFill>
                            <a:srgbClr val="00B050"/>
                          </a:solidFill>
                        </a:u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ourier New"/>
                          <a:ea typeface="Calibri"/>
                          <a:cs typeface="Times New Roman"/>
                        </a:rPr>
                        <a:t>    .</a:t>
                      </a:r>
                      <a:r>
                        <a:rPr lang="en-US" sz="1600" dirty="0" smtClean="0">
                          <a:latin typeface="Courier New"/>
                          <a:ea typeface="Calibri"/>
                          <a:cs typeface="Times New Roman"/>
                        </a:rPr>
                        <a:t>Where(</a:t>
                      </a:r>
                      <a:r>
                        <a:rPr lang="en-US" sz="1600" dirty="0" smtClean="0">
                          <a:solidFill>
                            <a:srgbClr val="0000F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delegate</a:t>
                      </a:r>
                      <a:r>
                        <a:rPr lang="en-US" sz="1600" dirty="0" smtClean="0">
                          <a:latin typeface="Courier New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en-US" sz="1600" dirty="0" smtClean="0">
                          <a:solidFill>
                            <a:srgbClr val="2B91A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Customers </a:t>
                      </a:r>
                      <a:r>
                        <a:rPr lang="en-US" sz="1600" dirty="0" smtClean="0">
                          <a:latin typeface="Courier New"/>
                          <a:ea typeface="Calibri"/>
                          <a:cs typeface="Times New Roman"/>
                        </a:rPr>
                        <a:t>c) {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Courier New"/>
                          <a:ea typeface="Calibri"/>
                          <a:cs typeface="Times New Roman"/>
                        </a:rPr>
                        <a:t>    </a:t>
                      </a:r>
                      <a:r>
                        <a:rPr lang="en-US" sz="1600" baseline="0" dirty="0" smtClean="0">
                          <a:latin typeface="Courier New"/>
                          <a:ea typeface="Calibri"/>
                          <a:cs typeface="Times New Roman"/>
                        </a:rPr>
                        <a:t>    </a:t>
                      </a:r>
                      <a:r>
                        <a:rPr lang="en-US" sz="1600" dirty="0" smtClean="0">
                          <a:solidFill>
                            <a:srgbClr val="0000F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return</a:t>
                      </a:r>
                      <a:r>
                        <a:rPr lang="en-US" sz="1600" baseline="0" dirty="0" smtClean="0">
                          <a:latin typeface="Courier New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smtClean="0">
                          <a:latin typeface="Courier New"/>
                          <a:ea typeface="Calibri"/>
                          <a:cs typeface="Times New Roman"/>
                        </a:rPr>
                        <a:t>c.City </a:t>
                      </a:r>
                      <a:r>
                        <a:rPr lang="en-US" sz="1600" dirty="0">
                          <a:latin typeface="Courier New"/>
                          <a:ea typeface="Calibri"/>
                          <a:cs typeface="Times New Roman"/>
                        </a:rPr>
                        <a:t>== </a:t>
                      </a:r>
                      <a:r>
                        <a:rPr lang="en-US" sz="1600" dirty="0">
                          <a:solidFill>
                            <a:srgbClr val="A31515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"Paris"</a:t>
                      </a:r>
                      <a:r>
                        <a:rPr lang="en-US" sz="1600" dirty="0">
                          <a:latin typeface="Courier New"/>
                          <a:ea typeface="Calibri"/>
                          <a:cs typeface="Times New Roman"/>
                        </a:rPr>
                        <a:t> &amp;&amp; c.Country == </a:t>
                      </a:r>
                      <a:r>
                        <a:rPr lang="en-US" sz="1600" dirty="0">
                          <a:solidFill>
                            <a:srgbClr val="A31515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"</a:t>
                      </a:r>
                      <a:r>
                        <a:rPr lang="en-US" sz="1600" dirty="0" smtClean="0">
                          <a:solidFill>
                            <a:srgbClr val="A31515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France"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Courier New"/>
                          <a:ea typeface="Calibri"/>
                          <a:cs typeface="Times New Roman"/>
                        </a:rPr>
                        <a:t>    })</a:t>
                      </a:r>
                      <a:endParaRPr lang="fr-FR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Courier New"/>
                          <a:ea typeface="Calibri"/>
                          <a:cs typeface="Times New Roman"/>
                        </a:rPr>
                        <a:t>    .Select(</a:t>
                      </a:r>
                      <a:r>
                        <a:rPr lang="en-US" sz="1600" dirty="0" smtClean="0">
                          <a:solidFill>
                            <a:srgbClr val="0000F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delegate</a:t>
                      </a:r>
                      <a:r>
                        <a:rPr lang="en-US" sz="1600" dirty="0" smtClean="0">
                          <a:latin typeface="Courier New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en-US" sz="1600" dirty="0" smtClean="0">
                          <a:solidFill>
                            <a:srgbClr val="2B91A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Customers </a:t>
                      </a:r>
                      <a:r>
                        <a:rPr lang="en-US" sz="1600" dirty="0" smtClean="0">
                          <a:latin typeface="Courier New"/>
                          <a:ea typeface="Calibri"/>
                          <a:cs typeface="Times New Roman"/>
                        </a:rPr>
                        <a:t>c) {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Courier New"/>
                          <a:ea typeface="Calibri"/>
                          <a:cs typeface="Times New Roman"/>
                        </a:rPr>
                        <a:t>    </a:t>
                      </a:r>
                      <a:r>
                        <a:rPr lang="en-US" sz="1600" baseline="0" dirty="0" smtClean="0">
                          <a:latin typeface="Courier New"/>
                          <a:ea typeface="Calibri"/>
                          <a:cs typeface="Times New Roman"/>
                        </a:rPr>
                        <a:t>    </a:t>
                      </a:r>
                      <a:r>
                        <a:rPr lang="en-US" sz="1600" dirty="0" smtClean="0">
                          <a:solidFill>
                            <a:srgbClr val="0000F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return</a:t>
                      </a:r>
                      <a:r>
                        <a:rPr lang="en-US" sz="1600" baseline="0" dirty="0" smtClean="0">
                          <a:latin typeface="Courier New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smtClean="0">
                          <a:solidFill>
                            <a:srgbClr val="0000F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new</a:t>
                      </a:r>
                      <a:r>
                        <a:rPr lang="en-US" sz="1600" dirty="0" smtClean="0">
                          <a:latin typeface="Courier New"/>
                          <a:ea typeface="Calibri"/>
                          <a:cs typeface="Times New Roman"/>
                        </a:rPr>
                        <a:t> { c.CompanyName } ;</a:t>
                      </a:r>
                      <a:endParaRPr lang="en-US" sz="1600" dirty="0" smtClean="0">
                        <a:solidFill>
                          <a:srgbClr val="A31515"/>
                        </a:solidFill>
                        <a:latin typeface="Courier New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Courier New"/>
                          <a:ea typeface="Calibri"/>
                          <a:cs typeface="Times New Roman"/>
                        </a:rPr>
                        <a:t>    });</a:t>
                      </a:r>
                      <a:endParaRPr lang="fr-FR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9" name="Ellipse 28"/>
          <p:cNvSpPr/>
          <p:nvPr/>
        </p:nvSpPr>
        <p:spPr>
          <a:xfrm>
            <a:off x="4972029" y="4546765"/>
            <a:ext cx="214314" cy="214314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0" name="Ellipse 29"/>
          <p:cNvSpPr/>
          <p:nvPr/>
        </p:nvSpPr>
        <p:spPr>
          <a:xfrm>
            <a:off x="5087163" y="5365712"/>
            <a:ext cx="214314" cy="214314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6" name="Espace réservé de la date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 smtClean="0"/>
              <a:t>Xposé 2010</a:t>
            </a:r>
            <a:endParaRPr lang="fr-FR" dirty="0"/>
          </a:p>
        </p:txBody>
      </p:sp>
      <p:sp>
        <p:nvSpPr>
          <p:cNvPr id="17" name="Espace réservé du numéro de diapositive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012F9-96DB-48A6-B70A-05CBDAB02A1C}" type="slidenum">
              <a:rPr lang="fr-FR" smtClean="0"/>
              <a:pPr/>
              <a:t>12</a:t>
            </a:fld>
            <a:endParaRPr lang="fr-FR" dirty="0"/>
          </a:p>
        </p:txBody>
      </p:sp>
      <p:sp>
        <p:nvSpPr>
          <p:cNvPr id="18" name="Rectangle 17"/>
          <p:cNvSpPr/>
          <p:nvPr/>
        </p:nvSpPr>
        <p:spPr>
          <a:xfrm>
            <a:off x="74428" y="74428"/>
            <a:ext cx="3354564" cy="5684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D34817"/>
                </a:solidFill>
              </a:rPr>
              <a:t>Présentation</a:t>
            </a:r>
            <a:endParaRPr lang="fr-FR" dirty="0">
              <a:solidFill>
                <a:srgbClr val="D34817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000"/>
                            </p:stCondLst>
                            <p:childTnLst>
                              <p:par>
                                <p:cTn id="53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3000"/>
                            </p:stCondLst>
                            <p:childTnLst>
                              <p:par>
                                <p:cTn id="59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8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000"/>
                            </p:stCondLst>
                            <p:childTnLst>
                              <p:par>
                                <p:cTn id="70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8" grpId="0" animBg="1"/>
      <p:bldP spid="11" grpId="0" animBg="1"/>
      <p:bldP spid="12" grpId="0" animBg="1"/>
      <p:bldP spid="13" grpId="0" animBg="1"/>
      <p:bldP spid="29" grpId="0" animBg="1"/>
      <p:bldP spid="3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un rectangle avec un coin diagonal 8"/>
          <p:cNvSpPr/>
          <p:nvPr/>
        </p:nvSpPr>
        <p:spPr>
          <a:xfrm>
            <a:off x="1203094" y="1965704"/>
            <a:ext cx="7870108" cy="369477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Sommaire</a:t>
            </a:r>
            <a:endParaRPr lang="fr-FR" dirty="0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 smtClean="0"/>
              <a:t>Xposé 2010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LINQ par Jonathan Barbosa - Ingénieurs 2000 - IR 3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012F9-96DB-48A6-B70A-05CBDAB02A1C}" type="slidenum">
              <a:rPr lang="fr-FR" smtClean="0"/>
              <a:pPr/>
              <a:t>13</a:t>
            </a:fld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bg1">
                    <a:lumMod val="50000"/>
                  </a:schemeClr>
                </a:solidFill>
              </a:rPr>
              <a:t>Présentation</a:t>
            </a:r>
          </a:p>
          <a:p>
            <a:r>
              <a:rPr lang="fr-FR" dirty="0" smtClean="0"/>
              <a:t>Nouveaux concepts</a:t>
            </a:r>
          </a:p>
          <a:p>
            <a:r>
              <a:rPr lang="fr-FR" dirty="0" smtClean="0">
                <a:solidFill>
                  <a:schemeClr val="bg1">
                    <a:lumMod val="50000"/>
                  </a:schemeClr>
                </a:solidFill>
              </a:rPr>
              <a:t>Immersion dans le Framework</a:t>
            </a:r>
          </a:p>
          <a:p>
            <a:r>
              <a:rPr lang="fr-FR" dirty="0" smtClean="0">
                <a:solidFill>
                  <a:schemeClr val="bg1">
                    <a:lumMod val="50000"/>
                  </a:schemeClr>
                </a:solidFill>
              </a:rPr>
              <a:t>Commandes avancées et précautions</a:t>
            </a:r>
          </a:p>
          <a:p>
            <a:r>
              <a:rPr lang="fr-FR" dirty="0" smtClean="0">
                <a:solidFill>
                  <a:schemeClr val="bg1">
                    <a:lumMod val="50000"/>
                  </a:schemeClr>
                </a:solidFill>
              </a:rPr>
              <a:t>Pour conclure…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LINQ et son lot de nouveautés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LINQ par Jonathan Barbosa - Ingénieurs 2000 - IR 3</a:t>
            </a:r>
            <a:endParaRPr lang="fr-FR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1357290" y="2285992"/>
          <a:ext cx="7358114" cy="1682496"/>
        </p:xfrm>
        <a:graphic>
          <a:graphicData uri="http://schemas.openxmlformats.org/drawingml/2006/table">
            <a:tbl>
              <a:tblPr/>
              <a:tblGrid>
                <a:gridCol w="7358114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F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var</a:t>
                      </a:r>
                      <a:r>
                        <a:rPr lang="en-US" sz="1600" dirty="0">
                          <a:latin typeface="Courier New"/>
                          <a:ea typeface="Calibri"/>
                          <a:cs typeface="Times New Roman"/>
                        </a:rPr>
                        <a:t> parisanCustomers = </a:t>
                      </a:r>
                      <a:endParaRPr lang="en-US" sz="1600" dirty="0" smtClean="0">
                        <a:latin typeface="Courier New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u="none" baseline="0" dirty="0" smtClean="0">
                          <a:uFill>
                            <a:solidFill>
                              <a:srgbClr val="00B050"/>
                            </a:solidFill>
                          </a:uFill>
                          <a:latin typeface="Courier New"/>
                          <a:ea typeface="Calibri"/>
                          <a:cs typeface="Times New Roman"/>
                        </a:rPr>
                        <a:t>    customers</a:t>
                      </a:r>
                      <a:endParaRPr lang="fr-FR" sz="1600" u="none" baseline="0" dirty="0">
                        <a:uFill>
                          <a:solidFill>
                            <a:srgbClr val="00B050"/>
                          </a:solidFill>
                        </a:u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ourier New"/>
                          <a:ea typeface="Calibri"/>
                          <a:cs typeface="Times New Roman"/>
                        </a:rPr>
                        <a:t>    .Where(c =&gt; c.City == </a:t>
                      </a:r>
                      <a:r>
                        <a:rPr lang="en-US" sz="1600" dirty="0">
                          <a:solidFill>
                            <a:srgbClr val="A31515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"Paris"</a:t>
                      </a:r>
                      <a:r>
                        <a:rPr lang="en-US" sz="1600" dirty="0">
                          <a:latin typeface="Courier New"/>
                          <a:ea typeface="Calibri"/>
                          <a:cs typeface="Times New Roman"/>
                        </a:rPr>
                        <a:t> &amp;&amp; c.Country == </a:t>
                      </a:r>
                      <a:r>
                        <a:rPr lang="en-US" sz="1600" dirty="0">
                          <a:solidFill>
                            <a:srgbClr val="A31515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"France"</a:t>
                      </a:r>
                      <a:r>
                        <a:rPr lang="en-US" sz="1600" dirty="0">
                          <a:latin typeface="Courier New"/>
                          <a:ea typeface="Calibri"/>
                          <a:cs typeface="Times New Roman"/>
                        </a:rPr>
                        <a:t>)</a:t>
                      </a:r>
                      <a:endParaRPr lang="fr-FR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ourier New"/>
                          <a:ea typeface="Calibri"/>
                          <a:cs typeface="Times New Roman"/>
                        </a:rPr>
                        <a:t>    </a:t>
                      </a:r>
                      <a:r>
                        <a:rPr lang="en-US" sz="1600" dirty="0" smtClean="0">
                          <a:latin typeface="Courier New"/>
                          <a:ea typeface="Calibri"/>
                          <a:cs typeface="Times New Roman"/>
                        </a:rPr>
                        <a:t>.Select(</a:t>
                      </a:r>
                      <a:r>
                        <a:rPr lang="en-US" sz="1600" dirty="0" smtClean="0">
                          <a:solidFill>
                            <a:srgbClr val="0000F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delegate</a:t>
                      </a:r>
                      <a:r>
                        <a:rPr lang="en-US" sz="1600" dirty="0" smtClean="0">
                          <a:latin typeface="Courier New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en-US" sz="1600" dirty="0" smtClean="0">
                          <a:solidFill>
                            <a:srgbClr val="2B91A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Customers </a:t>
                      </a:r>
                      <a:r>
                        <a:rPr lang="en-US" sz="1600" dirty="0" smtClean="0">
                          <a:latin typeface="Courier New"/>
                          <a:ea typeface="Calibri"/>
                          <a:cs typeface="Times New Roman"/>
                        </a:rPr>
                        <a:t>c) {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Courier New"/>
                          <a:ea typeface="Calibri"/>
                          <a:cs typeface="Times New Roman"/>
                        </a:rPr>
                        <a:t>    </a:t>
                      </a:r>
                      <a:r>
                        <a:rPr lang="en-US" sz="1600" baseline="0" dirty="0" smtClean="0">
                          <a:latin typeface="Courier New"/>
                          <a:ea typeface="Calibri"/>
                          <a:cs typeface="Times New Roman"/>
                        </a:rPr>
                        <a:t>    </a:t>
                      </a:r>
                      <a:r>
                        <a:rPr lang="en-US" sz="1600" dirty="0" smtClean="0">
                          <a:solidFill>
                            <a:srgbClr val="0000F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return</a:t>
                      </a:r>
                      <a:r>
                        <a:rPr lang="en-US" sz="1600" baseline="0" dirty="0" smtClean="0">
                          <a:latin typeface="Courier New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smtClean="0">
                          <a:solidFill>
                            <a:srgbClr val="0000F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new</a:t>
                      </a:r>
                      <a:r>
                        <a:rPr lang="en-US" sz="1600" dirty="0" smtClean="0">
                          <a:latin typeface="Courier New"/>
                          <a:ea typeface="Calibri"/>
                          <a:cs typeface="Times New Roman"/>
                        </a:rPr>
                        <a:t> { c.CompanyName } ;</a:t>
                      </a:r>
                      <a:endParaRPr lang="en-US" sz="1600" dirty="0" smtClean="0">
                        <a:solidFill>
                          <a:srgbClr val="A31515"/>
                        </a:solidFill>
                        <a:latin typeface="Courier New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Courier New"/>
                          <a:ea typeface="Calibri"/>
                          <a:cs typeface="Times New Roman"/>
                        </a:rPr>
                        <a:t>    });</a:t>
                      </a:r>
                      <a:endParaRPr lang="fr-FR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7" name="Rectangle à coins arrondis 6"/>
          <p:cNvSpPr/>
          <p:nvPr/>
        </p:nvSpPr>
        <p:spPr>
          <a:xfrm>
            <a:off x="214282" y="2714620"/>
            <a:ext cx="1500198" cy="612648"/>
          </a:xfrm>
          <a:prstGeom prst="wedgeRoundRectCallout">
            <a:avLst>
              <a:gd name="adj1" fmla="val 41458"/>
              <a:gd name="adj2" fmla="val -77974"/>
              <a:gd name="adj3" fmla="val 16667"/>
            </a:avLst>
          </a:prstGeom>
        </p:spPr>
        <p:style>
          <a:lnRef idx="0">
            <a:schemeClr val="accent1"/>
          </a:lnRef>
          <a:fillRef idx="1002">
            <a:schemeClr val="dk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latin typeface="Arial" pitchFamily="34" charset="0"/>
                <a:cs typeface="Arial" pitchFamily="34" charset="0"/>
              </a:rPr>
              <a:t>Inférence de type</a:t>
            </a:r>
            <a:endParaRPr lang="fr-F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1285852" y="4000504"/>
            <a:ext cx="1500198" cy="612648"/>
          </a:xfrm>
          <a:prstGeom prst="wedgeRoundRectCallout">
            <a:avLst>
              <a:gd name="adj1" fmla="val 19343"/>
              <a:gd name="adj2" fmla="val -130999"/>
              <a:gd name="adj3" fmla="val 16667"/>
            </a:avLst>
          </a:prstGeom>
        </p:spPr>
        <p:style>
          <a:lnRef idx="0">
            <a:schemeClr val="accent1"/>
          </a:lnRef>
          <a:fillRef idx="1002">
            <a:schemeClr val="dk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latin typeface="Arial" pitchFamily="34" charset="0"/>
                <a:cs typeface="Arial" pitchFamily="34" charset="0"/>
              </a:rPr>
              <a:t>Méthode d’extension</a:t>
            </a:r>
            <a:endParaRPr lang="fr-F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3143240" y="4214818"/>
            <a:ext cx="1500198" cy="612648"/>
          </a:xfrm>
          <a:prstGeom prst="wedgeRoundRectCallout">
            <a:avLst>
              <a:gd name="adj1" fmla="val -13892"/>
              <a:gd name="adj2" fmla="val -140049"/>
              <a:gd name="adj3" fmla="val 16667"/>
            </a:avLst>
          </a:prstGeom>
        </p:spPr>
        <p:style>
          <a:lnRef idx="0">
            <a:schemeClr val="accent1"/>
          </a:lnRef>
          <a:fillRef idx="1002">
            <a:schemeClr val="dk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latin typeface="Arial" pitchFamily="34" charset="0"/>
                <a:cs typeface="Arial" pitchFamily="34" charset="0"/>
              </a:rPr>
              <a:t>Type anonyme</a:t>
            </a:r>
            <a:endParaRPr lang="fr-F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4857752" y="4214818"/>
            <a:ext cx="1500198" cy="612648"/>
          </a:xfrm>
          <a:prstGeom prst="wedgeRoundRectCallout">
            <a:avLst>
              <a:gd name="adj1" fmla="val -20973"/>
              <a:gd name="adj2" fmla="val -137537"/>
              <a:gd name="adj3" fmla="val 16667"/>
            </a:avLst>
          </a:prstGeom>
        </p:spPr>
        <p:style>
          <a:lnRef idx="0">
            <a:schemeClr val="accent1"/>
          </a:lnRef>
          <a:fillRef idx="1002">
            <a:schemeClr val="dk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latin typeface="Arial" pitchFamily="34" charset="0"/>
                <a:cs typeface="Arial" pitchFamily="34" charset="0"/>
              </a:rPr>
              <a:t>Initialiseur d’objet</a:t>
            </a:r>
            <a:endParaRPr lang="fr-F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4500562" y="1857364"/>
            <a:ext cx="1643074" cy="826962"/>
          </a:xfrm>
          <a:prstGeom prst="wedgeRoundRectCallout">
            <a:avLst>
              <a:gd name="adj1" fmla="val -127991"/>
              <a:gd name="adj2" fmla="val 80074"/>
              <a:gd name="adj3" fmla="val 16667"/>
            </a:avLst>
          </a:prstGeom>
        </p:spPr>
        <p:style>
          <a:lnRef idx="0">
            <a:schemeClr val="accent1"/>
          </a:lnRef>
          <a:fillRef idx="1002">
            <a:schemeClr val="dk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latin typeface="Arial" pitchFamily="34" charset="0"/>
                <a:cs typeface="Arial" pitchFamily="34" charset="0"/>
              </a:rPr>
              <a:t>Expression Lambda</a:t>
            </a:r>
            <a:endParaRPr lang="fr-F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 smtClean="0"/>
              <a:t>Xposé 2010</a:t>
            </a:r>
            <a:endParaRPr lang="fr-FR" dirty="0"/>
          </a:p>
        </p:txBody>
      </p:sp>
      <p:sp>
        <p:nvSpPr>
          <p:cNvPr id="15" name="Espace réservé du numéro de diapositive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012F9-96DB-48A6-B70A-05CBDAB02A1C}" type="slidenum">
              <a:rPr lang="fr-FR" smtClean="0"/>
              <a:pPr/>
              <a:t>14</a:t>
            </a:fld>
            <a:endParaRPr lang="fr-FR" dirty="0"/>
          </a:p>
        </p:txBody>
      </p:sp>
      <p:sp>
        <p:nvSpPr>
          <p:cNvPr id="16" name="Rectangle 15"/>
          <p:cNvSpPr/>
          <p:nvPr/>
        </p:nvSpPr>
        <p:spPr>
          <a:xfrm>
            <a:off x="74428" y="74428"/>
            <a:ext cx="3354564" cy="5684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D34817"/>
                </a:solidFill>
              </a:rPr>
              <a:t>Nouveaux concepts</a:t>
            </a:r>
            <a:endParaRPr lang="fr-FR" dirty="0">
              <a:solidFill>
                <a:srgbClr val="D34817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Inférence == Magie ?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LINQ par Jonathan Barbosa - Ingénieurs 2000 - IR 3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Mécanisme d’auto typage</a:t>
            </a:r>
          </a:p>
          <a:p>
            <a:r>
              <a:rPr lang="fr-FR" dirty="0" smtClean="0"/>
              <a:t>Uniquement sur les variables locales</a:t>
            </a:r>
          </a:p>
          <a:p>
            <a:r>
              <a:rPr lang="fr-FR" dirty="0" smtClean="0"/>
              <a:t>Type : Evaluation de l’AST de l’expression</a:t>
            </a:r>
          </a:p>
          <a:p>
            <a:pPr>
              <a:buNone/>
            </a:pPr>
            <a:endParaRPr lang="fr-FR" dirty="0" smtClean="0"/>
          </a:p>
          <a:p>
            <a:pPr lvl="1"/>
            <a:r>
              <a:rPr lang="en-US" sz="1800" dirty="0" smtClean="0">
                <a:solidFill>
                  <a:srgbClr val="0000FF"/>
                </a:solidFill>
                <a:latin typeface="Courier New"/>
                <a:ea typeface="Calibri"/>
                <a:cs typeface="Times New Roman"/>
              </a:rPr>
              <a:t>var</a:t>
            </a:r>
            <a:r>
              <a:rPr lang="en-US" sz="1800" dirty="0" smtClean="0">
                <a:latin typeface="Courier New"/>
                <a:ea typeface="Calibri"/>
                <a:cs typeface="Times New Roman"/>
              </a:rPr>
              <a:t> aString = </a:t>
            </a:r>
            <a:r>
              <a:rPr lang="en-US" sz="1800" dirty="0" smtClean="0">
                <a:solidFill>
                  <a:srgbClr val="A31515"/>
                </a:solidFill>
                <a:latin typeface="Courier New"/>
                <a:ea typeface="Calibri"/>
                <a:cs typeface="Times New Roman"/>
              </a:rPr>
              <a:t>"Paris"</a:t>
            </a:r>
            <a:r>
              <a:rPr lang="en-US" sz="1800" dirty="0" smtClean="0">
                <a:latin typeface="Courier New"/>
                <a:ea typeface="Calibri"/>
                <a:cs typeface="Times New Roman"/>
              </a:rPr>
              <a:t>; </a:t>
            </a:r>
            <a:r>
              <a:rPr lang="fr-FR" sz="1800" dirty="0" smtClean="0">
                <a:solidFill>
                  <a:srgbClr val="008000"/>
                </a:solidFill>
                <a:latin typeface="Courier New"/>
                <a:ea typeface="Calibri"/>
                <a:cs typeface="Times New Roman"/>
              </a:rPr>
              <a:t>// "Paris" est de type string donc aString aussi</a:t>
            </a:r>
          </a:p>
          <a:p>
            <a:pPr lvl="1"/>
            <a:endParaRPr lang="fr-FR" sz="1800" dirty="0" smtClean="0">
              <a:latin typeface="Calibri"/>
              <a:ea typeface="Calibri"/>
              <a:cs typeface="Times New Roman"/>
            </a:endParaRPr>
          </a:p>
          <a:p>
            <a:pPr lvl="1"/>
            <a:r>
              <a:rPr lang="en-US" sz="1800" dirty="0" smtClean="0">
                <a:solidFill>
                  <a:srgbClr val="0000FF"/>
                </a:solidFill>
                <a:latin typeface="Courier New"/>
                <a:ea typeface="Calibri"/>
                <a:cs typeface="Times New Roman"/>
              </a:rPr>
              <a:t>var</a:t>
            </a:r>
            <a:r>
              <a:rPr lang="en-US" sz="1800" dirty="0" smtClean="0">
                <a:solidFill>
                  <a:prstClr val="black"/>
                </a:solidFill>
                <a:latin typeface="Courier New"/>
                <a:ea typeface="Calibri"/>
                <a:cs typeface="Times New Roman"/>
              </a:rPr>
              <a:t> res = </a:t>
            </a:r>
            <a:r>
              <a:rPr lang="en-US" sz="1800" dirty="0" smtClean="0">
                <a:solidFill>
                  <a:srgbClr val="0000FF"/>
                </a:solidFill>
                <a:latin typeface="Courier New"/>
                <a:ea typeface="Calibri"/>
                <a:cs typeface="Times New Roman"/>
              </a:rPr>
              <a:t>from </a:t>
            </a:r>
            <a:r>
              <a:rPr lang="en-US" sz="1800" dirty="0" smtClean="0">
                <a:solidFill>
                  <a:prstClr val="black"/>
                </a:solidFill>
                <a:latin typeface="Courier New"/>
                <a:ea typeface="Calibri"/>
                <a:cs typeface="Times New Roman"/>
              </a:rPr>
              <a:t>x </a:t>
            </a:r>
            <a:r>
              <a:rPr lang="en-US" sz="1800" dirty="0" smtClean="0">
                <a:solidFill>
                  <a:srgbClr val="0000FF"/>
                </a:solidFill>
                <a:latin typeface="Courier New"/>
                <a:ea typeface="Calibri"/>
                <a:cs typeface="Times New Roman"/>
              </a:rPr>
              <a:t>select new </a:t>
            </a:r>
            <a:r>
              <a:rPr lang="en-US" sz="1800" dirty="0" smtClean="0">
                <a:latin typeface="Courier New"/>
                <a:ea typeface="Calibri"/>
                <a:cs typeface="Times New Roman"/>
              </a:rPr>
              <a:t>{a, b}</a:t>
            </a:r>
            <a:r>
              <a:rPr lang="en-US" sz="1800" dirty="0" smtClean="0">
                <a:solidFill>
                  <a:prstClr val="black"/>
                </a:solidFill>
                <a:latin typeface="Courier New"/>
                <a:ea typeface="Calibri"/>
                <a:cs typeface="Times New Roman"/>
              </a:rPr>
              <a:t>; </a:t>
            </a:r>
          </a:p>
          <a:p>
            <a:pPr lvl="1">
              <a:buClr>
                <a:srgbClr val="4F81BD"/>
              </a:buClr>
              <a:buNone/>
            </a:pPr>
            <a:r>
              <a:rPr lang="fr-FR" sz="1800" dirty="0" smtClean="0">
                <a:solidFill>
                  <a:srgbClr val="008000"/>
                </a:solidFill>
                <a:latin typeface="Courier New"/>
                <a:ea typeface="Calibri"/>
                <a:cs typeface="Times New Roman"/>
              </a:rPr>
              <a:t>// res est de type IEnumerable&lt;anonymous type&gt;</a:t>
            </a:r>
            <a:endParaRPr lang="fr-FR" sz="1800" dirty="0" smtClean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  <a:p>
            <a:pPr lvl="1"/>
            <a:endParaRPr lang="fr-FR" dirty="0" smtClean="0"/>
          </a:p>
          <a:p>
            <a:pPr lvl="1"/>
            <a:r>
              <a:rPr lang="en-US" sz="1800" dirty="0" smtClean="0">
                <a:solidFill>
                  <a:srgbClr val="2B91AF"/>
                </a:solidFill>
                <a:latin typeface="Courier New"/>
                <a:ea typeface="Calibri"/>
                <a:cs typeface="Times New Roman"/>
              </a:rPr>
              <a:t>Console</a:t>
            </a:r>
            <a:r>
              <a:rPr lang="fr-FR" sz="1800" dirty="0" smtClean="0">
                <a:solidFill>
                  <a:prstClr val="black"/>
                </a:solidFill>
              </a:rPr>
              <a:t>.</a:t>
            </a:r>
            <a:r>
              <a:rPr lang="en-US" sz="1800" dirty="0" smtClean="0">
                <a:solidFill>
                  <a:prstClr val="black"/>
                </a:solidFill>
                <a:latin typeface="Courier New"/>
                <a:ea typeface="Calibri"/>
                <a:cs typeface="Times New Roman"/>
              </a:rPr>
              <a:t>WriteLine(res.Current.a)</a:t>
            </a:r>
          </a:p>
          <a:p>
            <a:pPr lvl="1">
              <a:buClr>
                <a:srgbClr val="4F81BD"/>
              </a:buClr>
              <a:buNone/>
            </a:pPr>
            <a:r>
              <a:rPr lang="fr-FR" sz="1800" dirty="0" smtClean="0">
                <a:solidFill>
                  <a:srgbClr val="008000"/>
                </a:solidFill>
                <a:latin typeface="Courier New"/>
                <a:ea typeface="Calibri"/>
                <a:cs typeface="Times New Roman"/>
              </a:rPr>
              <a:t>// Comment est ce possible, on ne connais pas le type ???</a:t>
            </a:r>
            <a:endParaRPr lang="fr-FR" sz="1800" dirty="0" smtClean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  <a:p>
            <a:pPr lvl="1"/>
            <a:endParaRPr lang="fr-FR" sz="1800" dirty="0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 smtClean="0"/>
              <a:t>Xposé 2010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012F9-96DB-48A6-B70A-05CBDAB02A1C}" type="slidenum">
              <a:rPr lang="fr-FR" smtClean="0"/>
              <a:pPr/>
              <a:t>15</a:t>
            </a:fld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74428" y="74428"/>
            <a:ext cx="3354564" cy="5684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D34817"/>
                </a:solidFill>
              </a:rPr>
              <a:t>Nouveaux concepts</a:t>
            </a:r>
            <a:endParaRPr lang="fr-FR" dirty="0">
              <a:solidFill>
                <a:srgbClr val="D34817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Type anonyme + Initialiseur d’objets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LINQ par Jonathan Barbosa - Ingénieurs 2000 - IR 3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Ecrire rapidement une classe sans méthodes</a:t>
            </a:r>
          </a:p>
          <a:p>
            <a:r>
              <a:rPr lang="fr-FR" dirty="0" smtClean="0"/>
              <a:t>Types Ad-Hoc :</a:t>
            </a:r>
          </a:p>
          <a:p>
            <a:pPr lvl="1"/>
            <a:endParaRPr lang="fr-FR" dirty="0" smtClean="0"/>
          </a:p>
          <a:p>
            <a:pPr lvl="1"/>
            <a:r>
              <a:rPr lang="en-US" sz="1800" dirty="0" smtClean="0">
                <a:solidFill>
                  <a:srgbClr val="0000FF"/>
                </a:solidFill>
                <a:latin typeface="Courier New"/>
                <a:ea typeface="Calibri"/>
                <a:cs typeface="Times New Roman"/>
              </a:rPr>
              <a:t>new </a:t>
            </a:r>
            <a:r>
              <a:rPr lang="en-US" sz="1800" dirty="0" smtClean="0">
                <a:solidFill>
                  <a:prstClr val="black"/>
                </a:solidFill>
                <a:latin typeface="Courier New"/>
                <a:ea typeface="Calibri"/>
                <a:cs typeface="Times New Roman"/>
              </a:rPr>
              <a:t>{[name</a:t>
            </a:r>
            <a:r>
              <a:rPr lang="en-US" sz="1800" baseline="-25000" dirty="0" smtClean="0">
                <a:solidFill>
                  <a:prstClr val="black"/>
                </a:solidFill>
                <a:latin typeface="Courier New"/>
                <a:ea typeface="Calibri"/>
                <a:cs typeface="Times New Roman"/>
              </a:rPr>
              <a:t>1</a:t>
            </a:r>
            <a:r>
              <a:rPr lang="en-US" sz="1800" dirty="0" smtClean="0">
                <a:solidFill>
                  <a:prstClr val="black"/>
                </a:solidFill>
                <a:latin typeface="Courier New"/>
                <a:ea typeface="Calibri"/>
                <a:cs typeface="Times New Roman"/>
              </a:rPr>
              <a:t> =] expr</a:t>
            </a:r>
            <a:r>
              <a:rPr lang="en-US" sz="1800" baseline="-25000" dirty="0" smtClean="0">
                <a:solidFill>
                  <a:prstClr val="black"/>
                </a:solidFill>
                <a:latin typeface="Courier New"/>
                <a:ea typeface="Calibri"/>
                <a:cs typeface="Times New Roman"/>
              </a:rPr>
              <a:t>1</a:t>
            </a:r>
            <a:r>
              <a:rPr lang="en-US" sz="1800" dirty="0" smtClean="0">
                <a:solidFill>
                  <a:prstClr val="black"/>
                </a:solidFill>
                <a:latin typeface="Courier New"/>
                <a:ea typeface="Calibri"/>
                <a:cs typeface="Times New Roman"/>
              </a:rPr>
              <a:t>, …,[name</a:t>
            </a:r>
            <a:r>
              <a:rPr lang="en-US" sz="1800" baseline="-25000" dirty="0" smtClean="0">
                <a:solidFill>
                  <a:prstClr val="black"/>
                </a:solidFill>
                <a:latin typeface="Courier New"/>
                <a:ea typeface="Calibri"/>
                <a:cs typeface="Times New Roman"/>
              </a:rPr>
              <a:t>n</a:t>
            </a:r>
            <a:r>
              <a:rPr lang="en-US" sz="1800" dirty="0" smtClean="0">
                <a:solidFill>
                  <a:prstClr val="black"/>
                </a:solidFill>
                <a:latin typeface="Courier New"/>
                <a:ea typeface="Calibri"/>
                <a:cs typeface="Times New Roman"/>
              </a:rPr>
              <a:t> =] expr</a:t>
            </a:r>
            <a:r>
              <a:rPr lang="en-US" sz="1800" baseline="-25000" dirty="0" smtClean="0">
                <a:solidFill>
                  <a:prstClr val="black"/>
                </a:solidFill>
                <a:latin typeface="Courier New"/>
                <a:ea typeface="Calibri"/>
                <a:cs typeface="Times New Roman"/>
              </a:rPr>
              <a:t>n</a:t>
            </a:r>
            <a:r>
              <a:rPr lang="en-US" sz="1800" dirty="0" smtClean="0">
                <a:solidFill>
                  <a:prstClr val="black"/>
                </a:solidFill>
                <a:latin typeface="Courier New"/>
                <a:ea typeface="Calibri"/>
                <a:cs typeface="Times New Roman"/>
              </a:rPr>
              <a:t>};</a:t>
            </a:r>
          </a:p>
          <a:p>
            <a:pPr lvl="1"/>
            <a:endParaRPr lang="fr-FR" dirty="0" smtClean="0"/>
          </a:p>
          <a:p>
            <a:r>
              <a:rPr lang="en-US" dirty="0" smtClean="0">
                <a:solidFill>
                  <a:prstClr val="black"/>
                </a:solidFill>
                <a:latin typeface="Courier New"/>
                <a:ea typeface="Calibri"/>
                <a:cs typeface="Times New Roman"/>
              </a:rPr>
              <a:t>name</a:t>
            </a:r>
            <a:r>
              <a:rPr lang="en-US" baseline="-25000" dirty="0" smtClean="0">
                <a:solidFill>
                  <a:prstClr val="black"/>
                </a:solidFill>
                <a:latin typeface="Courier New"/>
                <a:ea typeface="Calibri"/>
                <a:cs typeface="Times New Roman"/>
              </a:rPr>
              <a:t>n</a:t>
            </a:r>
            <a:r>
              <a:rPr lang="fr-FR" dirty="0" smtClean="0"/>
              <a:t> ne peut être typé </a:t>
            </a:r>
            <a:r>
              <a:rPr lang="fr-FR" dirty="0" smtClean="0">
                <a:sym typeface="Wingdings" pitchFamily="2" charset="2"/>
              </a:rPr>
              <a:t> Inféré par le type de l’expression</a:t>
            </a:r>
            <a:endParaRPr lang="fr-FR" dirty="0" smtClean="0"/>
          </a:p>
          <a:p>
            <a:r>
              <a:rPr lang="fr-FR" dirty="0" smtClean="0"/>
              <a:t>Si name omis </a:t>
            </a:r>
            <a:r>
              <a:rPr lang="fr-FR" dirty="0" smtClean="0">
                <a:sym typeface="Wingdings" pitchFamily="2" charset="2"/>
              </a:rPr>
              <a:t> Initialiseur d’objets</a:t>
            </a:r>
          </a:p>
          <a:p>
            <a:r>
              <a:rPr lang="fr-FR" dirty="0" smtClean="0">
                <a:sym typeface="Wingdings" pitchFamily="2" charset="2"/>
              </a:rPr>
              <a:t>Génial pour imiter la projection SQL non ?</a:t>
            </a:r>
            <a:endParaRPr lang="fr-FR" dirty="0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 smtClean="0"/>
              <a:t>Xposé 2010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012F9-96DB-48A6-B70A-05CBDAB02A1C}" type="slidenum">
              <a:rPr lang="fr-FR" smtClean="0"/>
              <a:pPr/>
              <a:t>16</a:t>
            </a:fld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74428" y="74428"/>
            <a:ext cx="3354564" cy="5684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D34817"/>
                </a:solidFill>
              </a:rPr>
              <a:t>Nouveaux concepts</a:t>
            </a:r>
            <a:endParaRPr lang="fr-FR" dirty="0">
              <a:solidFill>
                <a:srgbClr val="D34817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Méthodes d’extension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LINQ par Jonathan Barbosa - Ingénieurs 2000 - IR 3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LINQ sur les tableaux c’est possible</a:t>
            </a:r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Nouvelle méthodes sur le type Array ?</a:t>
            </a:r>
          </a:p>
          <a:p>
            <a:r>
              <a:rPr lang="fr-FR" dirty="0" smtClean="0"/>
              <a:t>Trop complexe à intégrer </a:t>
            </a:r>
            <a:r>
              <a:rPr lang="fr-FR" dirty="0" smtClean="0">
                <a:sym typeface="Wingdings" pitchFamily="2" charset="2"/>
              </a:rPr>
              <a:t> utilisation des méthodes d’extension</a:t>
            </a:r>
            <a:endParaRPr lang="fr-FR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571472" y="2143116"/>
          <a:ext cx="8072494" cy="2208276"/>
        </p:xfrm>
        <a:graphic>
          <a:graphicData uri="http://schemas.openxmlformats.org/drawingml/2006/table">
            <a:tbl>
              <a:tblPr/>
              <a:tblGrid>
                <a:gridCol w="8072494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2B91A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IEnumerable</a:t>
                      </a:r>
                      <a:r>
                        <a:rPr lang="en-US" sz="1800" dirty="0">
                          <a:latin typeface="Courier New"/>
                          <a:ea typeface="Calibri"/>
                          <a:cs typeface="Times New Roman"/>
                        </a:rPr>
                        <a:t>&lt;</a:t>
                      </a:r>
                      <a:r>
                        <a:rPr lang="en-US" sz="1800" dirty="0">
                          <a:solidFill>
                            <a:srgbClr val="0000F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string</a:t>
                      </a:r>
                      <a:r>
                        <a:rPr lang="en-US" sz="1800" dirty="0">
                          <a:latin typeface="Courier New"/>
                          <a:ea typeface="Calibri"/>
                          <a:cs typeface="Times New Roman"/>
                        </a:rPr>
                        <a:t>&gt; parisian = </a:t>
                      </a:r>
                      <a:r>
                        <a:rPr lang="en-US" sz="1800" dirty="0">
                          <a:solidFill>
                            <a:srgbClr val="0000F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new</a:t>
                      </a:r>
                      <a:r>
                        <a:rPr lang="en-US" sz="1800" dirty="0">
                          <a:latin typeface="Courier New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800" dirty="0">
                          <a:solidFill>
                            <a:srgbClr val="2B91A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Customer</a:t>
                      </a:r>
                      <a:r>
                        <a:rPr lang="en-US" sz="1800" dirty="0">
                          <a:latin typeface="Courier New"/>
                          <a:ea typeface="Calibri"/>
                          <a:cs typeface="Times New Roman"/>
                        </a:rPr>
                        <a:t>[] {</a:t>
                      </a:r>
                      <a:endParaRPr lang="fr-FR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ourier New"/>
                          <a:ea typeface="Calibri"/>
                          <a:cs typeface="Times New Roman"/>
                        </a:rPr>
                        <a:t>    </a:t>
                      </a:r>
                      <a:r>
                        <a:rPr lang="en-US" sz="1800" dirty="0">
                          <a:solidFill>
                            <a:srgbClr val="0000F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new</a:t>
                      </a:r>
                      <a:r>
                        <a:rPr lang="en-US" sz="1800" dirty="0">
                          <a:latin typeface="Courier New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800" dirty="0">
                          <a:solidFill>
                            <a:srgbClr val="2B91A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Customer</a:t>
                      </a:r>
                      <a:r>
                        <a:rPr lang="en-US" sz="1800" dirty="0">
                          <a:latin typeface="Courier New"/>
                          <a:ea typeface="Calibri"/>
                          <a:cs typeface="Times New Roman"/>
                        </a:rPr>
                        <a:t>(),</a:t>
                      </a:r>
                      <a:endParaRPr lang="fr-FR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ourier New"/>
                          <a:ea typeface="Calibri"/>
                          <a:cs typeface="Times New Roman"/>
                        </a:rPr>
                        <a:t>    </a:t>
                      </a:r>
                      <a:r>
                        <a:rPr lang="en-US" sz="1800" dirty="0">
                          <a:solidFill>
                            <a:srgbClr val="0000F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new</a:t>
                      </a:r>
                      <a:r>
                        <a:rPr lang="en-US" sz="1800" dirty="0">
                          <a:latin typeface="Courier New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800" dirty="0">
                          <a:solidFill>
                            <a:srgbClr val="2B91A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Customer</a:t>
                      </a:r>
                      <a:r>
                        <a:rPr lang="en-US" sz="1800" dirty="0">
                          <a:latin typeface="Courier New"/>
                          <a:ea typeface="Calibri"/>
                          <a:cs typeface="Times New Roman"/>
                        </a:rPr>
                        <a:t>(),</a:t>
                      </a:r>
                      <a:endParaRPr lang="fr-FR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ourier New"/>
                          <a:ea typeface="Calibri"/>
                          <a:cs typeface="Times New Roman"/>
                        </a:rPr>
                        <a:t>    </a:t>
                      </a:r>
                      <a:r>
                        <a:rPr lang="en-US" sz="1800" dirty="0">
                          <a:solidFill>
                            <a:srgbClr val="0000F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new</a:t>
                      </a:r>
                      <a:r>
                        <a:rPr lang="en-US" sz="1800" dirty="0">
                          <a:latin typeface="Courier New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800" dirty="0">
                          <a:solidFill>
                            <a:srgbClr val="2B91A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Customer</a:t>
                      </a:r>
                      <a:r>
                        <a:rPr lang="en-US" sz="1800" dirty="0">
                          <a:latin typeface="Courier New"/>
                          <a:ea typeface="Calibri"/>
                          <a:cs typeface="Times New Roman"/>
                        </a:rPr>
                        <a:t>(),</a:t>
                      </a:r>
                      <a:endParaRPr lang="fr-FR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ourier New"/>
                          <a:ea typeface="Calibri"/>
                          <a:cs typeface="Times New Roman"/>
                        </a:rPr>
                        <a:t>    </a:t>
                      </a:r>
                      <a:r>
                        <a:rPr lang="en-US" sz="1800" dirty="0">
                          <a:solidFill>
                            <a:srgbClr val="0000F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new</a:t>
                      </a:r>
                      <a:r>
                        <a:rPr lang="en-US" sz="1800" dirty="0">
                          <a:latin typeface="Courier New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800" dirty="0">
                          <a:solidFill>
                            <a:srgbClr val="2B91A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Customer</a:t>
                      </a:r>
                      <a:r>
                        <a:rPr lang="en-US" sz="1800" dirty="0">
                          <a:latin typeface="Courier New"/>
                          <a:ea typeface="Calibri"/>
                          <a:cs typeface="Times New Roman"/>
                        </a:rPr>
                        <a:t>()</a:t>
                      </a:r>
                      <a:endParaRPr lang="fr-FR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ourier New"/>
                          <a:ea typeface="Calibri"/>
                          <a:cs typeface="Times New Roman"/>
                        </a:rPr>
                        <a:t>}.Where(c =&gt; c.City == </a:t>
                      </a:r>
                      <a:r>
                        <a:rPr lang="en-US" sz="1800" dirty="0">
                          <a:solidFill>
                            <a:srgbClr val="A31515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"Paris"</a:t>
                      </a:r>
                      <a:r>
                        <a:rPr lang="en-US" sz="1800" dirty="0">
                          <a:latin typeface="Courier New"/>
                          <a:ea typeface="Calibri"/>
                          <a:cs typeface="Times New Roman"/>
                        </a:rPr>
                        <a:t> &amp;&amp; c.Country == </a:t>
                      </a:r>
                      <a:r>
                        <a:rPr lang="en-US" sz="1800" dirty="0">
                          <a:solidFill>
                            <a:srgbClr val="A31515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"France"</a:t>
                      </a:r>
                      <a:r>
                        <a:rPr lang="en-US" sz="1800" dirty="0">
                          <a:latin typeface="Courier New"/>
                          <a:ea typeface="Calibri"/>
                          <a:cs typeface="Times New Roman"/>
                        </a:rPr>
                        <a:t>)</a:t>
                      </a:r>
                      <a:endParaRPr lang="fr-FR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ourier New"/>
                          <a:ea typeface="Calibri"/>
                          <a:cs typeface="Times New Roman"/>
                        </a:rPr>
                        <a:t>.Select(c =&gt; c.CompanyName);</a:t>
                      </a:r>
                      <a:endParaRPr lang="fr-F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 smtClean="0"/>
              <a:t>Xposé 2010</a:t>
            </a:r>
            <a:endParaRPr lang="fr-FR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012F9-96DB-48A6-B70A-05CBDAB02A1C}" type="slidenum">
              <a:rPr lang="fr-FR" smtClean="0"/>
              <a:pPr/>
              <a:t>17</a:t>
            </a:fld>
            <a:endParaRPr lang="fr-FR" dirty="0"/>
          </a:p>
        </p:txBody>
      </p:sp>
      <p:sp>
        <p:nvSpPr>
          <p:cNvPr id="9" name="Rectangle 8"/>
          <p:cNvSpPr/>
          <p:nvPr/>
        </p:nvSpPr>
        <p:spPr>
          <a:xfrm>
            <a:off x="74428" y="74428"/>
            <a:ext cx="3354564" cy="5684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D34817"/>
                </a:solidFill>
              </a:rPr>
              <a:t>Nouveaux concepts</a:t>
            </a:r>
            <a:endParaRPr lang="fr-FR" dirty="0">
              <a:solidFill>
                <a:srgbClr val="D34817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Méthodes d’extension : Déclaration 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LINQ par Jonathan Barbosa - Ingénieurs 2000 - IR 3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 smtClean="0"/>
              <a:t>Greffer des méthodes sur une classe</a:t>
            </a:r>
          </a:p>
          <a:p>
            <a:r>
              <a:rPr lang="fr-FR" dirty="0" smtClean="0"/>
              <a:t>Visibilité des membres publics uniquement</a:t>
            </a:r>
          </a:p>
          <a:p>
            <a:r>
              <a:rPr lang="fr-FR" dirty="0" smtClean="0"/>
              <a:t>Une simple méthode </a:t>
            </a:r>
            <a:r>
              <a:rPr lang="en-US" dirty="0" smtClean="0">
                <a:solidFill>
                  <a:srgbClr val="0000FF"/>
                </a:solidFill>
                <a:latin typeface="Courier New"/>
                <a:ea typeface="Calibri"/>
                <a:cs typeface="Times New Roman"/>
              </a:rPr>
              <a:t>static</a:t>
            </a:r>
            <a:r>
              <a:rPr lang="fr-FR" dirty="0" smtClean="0"/>
              <a:t> dans une classe</a:t>
            </a:r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Pourquoi deux signatures pour Where ?</a:t>
            </a:r>
          </a:p>
          <a:p>
            <a:pPr lvl="1"/>
            <a:endParaRPr lang="fr-FR" dirty="0" smtClean="0"/>
          </a:p>
          <a:p>
            <a:pPr lvl="1"/>
            <a:endParaRPr lang="fr-FR" dirty="0" smtClean="0"/>
          </a:p>
          <a:p>
            <a:pPr lvl="1"/>
            <a:endParaRPr lang="fr-FR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571472" y="3071810"/>
          <a:ext cx="7358114" cy="857256"/>
        </p:xfrm>
        <a:graphic>
          <a:graphicData uri="http://schemas.openxmlformats.org/drawingml/2006/table">
            <a:tbl>
              <a:tblPr/>
              <a:tblGrid>
                <a:gridCol w="7358114"/>
              </a:tblGrid>
              <a:tr h="8572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F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public</a:t>
                      </a:r>
                      <a:r>
                        <a:rPr lang="en-US" sz="1600" dirty="0">
                          <a:latin typeface="Courier New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smtClean="0">
                          <a:solidFill>
                            <a:srgbClr val="0000F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static</a:t>
                      </a:r>
                      <a:r>
                        <a:rPr lang="en-US" sz="1600" baseline="0" dirty="0" smtClean="0">
                          <a:latin typeface="Courier New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smtClean="0">
                          <a:solidFill>
                            <a:srgbClr val="2B91A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IEnumerable</a:t>
                      </a:r>
                      <a:r>
                        <a:rPr lang="en-US" sz="1600" dirty="0" smtClean="0">
                          <a:latin typeface="Courier New"/>
                          <a:ea typeface="Calibri"/>
                          <a:cs typeface="Times New Roman"/>
                        </a:rPr>
                        <a:t>&lt;TSource&gt; Where&lt;TSource&gt;(</a:t>
                      </a:r>
                      <a:r>
                        <a:rPr lang="en-US" sz="1600" dirty="0" smtClean="0">
                          <a:solidFill>
                            <a:srgbClr val="0000F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this</a:t>
                      </a:r>
                      <a:r>
                        <a:rPr lang="en-US" sz="1600" dirty="0" smtClean="0">
                          <a:latin typeface="Courier New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rgbClr val="2B91A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IEnumerable</a:t>
                      </a:r>
                      <a:r>
                        <a:rPr lang="en-US" sz="1600" dirty="0" smtClean="0">
                          <a:latin typeface="Courier New"/>
                          <a:ea typeface="Calibri"/>
                          <a:cs typeface="Times New Roman"/>
                        </a:rPr>
                        <a:t>&lt;</a:t>
                      </a:r>
                      <a:r>
                        <a:rPr lang="en-US" sz="1600" dirty="0" err="1" smtClean="0">
                          <a:latin typeface="Courier New"/>
                          <a:ea typeface="Calibri"/>
                          <a:cs typeface="Times New Roman"/>
                        </a:rPr>
                        <a:t>TSource</a:t>
                      </a:r>
                      <a:r>
                        <a:rPr lang="en-US" sz="1600" dirty="0" smtClean="0">
                          <a:latin typeface="Courier New"/>
                          <a:ea typeface="Calibri"/>
                          <a:cs typeface="Times New Roman"/>
                        </a:rPr>
                        <a:t>&gt; collection, </a:t>
                      </a:r>
                      <a:r>
                        <a:rPr lang="en-US" sz="1600" dirty="0" smtClean="0">
                          <a:solidFill>
                            <a:srgbClr val="2B91A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Func</a:t>
                      </a:r>
                      <a:r>
                        <a:rPr lang="en-US" sz="1600" dirty="0" smtClean="0">
                          <a:latin typeface="Courier New"/>
                          <a:ea typeface="Calibri"/>
                          <a:cs typeface="Times New Roman"/>
                        </a:rPr>
                        <a:t>&lt;Tsource, </a:t>
                      </a:r>
                      <a:r>
                        <a:rPr lang="en-US" sz="1600" dirty="0" smtClean="0">
                          <a:solidFill>
                            <a:srgbClr val="0000F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bool</a:t>
                      </a:r>
                      <a:r>
                        <a:rPr lang="en-US" sz="1600" dirty="0" smtClean="0">
                          <a:latin typeface="Courier New"/>
                          <a:ea typeface="Calibri"/>
                          <a:cs typeface="Times New Roman"/>
                        </a:rPr>
                        <a:t>&gt; predicate);</a:t>
                      </a:r>
                      <a:endParaRPr lang="fr-FR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571472" y="4572008"/>
          <a:ext cx="7358114" cy="857256"/>
        </p:xfrm>
        <a:graphic>
          <a:graphicData uri="http://schemas.openxmlformats.org/drawingml/2006/table">
            <a:tbl>
              <a:tblPr/>
              <a:tblGrid>
                <a:gridCol w="7358114"/>
              </a:tblGrid>
              <a:tr h="8572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F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public</a:t>
                      </a:r>
                      <a:r>
                        <a:rPr lang="en-US" sz="1600" dirty="0">
                          <a:latin typeface="Courier New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smtClean="0">
                          <a:solidFill>
                            <a:srgbClr val="0000F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static </a:t>
                      </a:r>
                      <a:r>
                        <a:rPr lang="en-US" sz="1600" dirty="0" smtClean="0">
                          <a:solidFill>
                            <a:srgbClr val="2B91A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IEnumerable</a:t>
                      </a:r>
                      <a:r>
                        <a:rPr lang="en-US" sz="1600" dirty="0" smtClean="0">
                          <a:latin typeface="Courier New"/>
                          <a:ea typeface="Calibri"/>
                          <a:cs typeface="Times New Roman"/>
                        </a:rPr>
                        <a:t>&lt;TSource&gt; Where&lt;TSource&gt;(</a:t>
                      </a:r>
                      <a:r>
                        <a:rPr lang="en-US" sz="1600" dirty="0" smtClean="0">
                          <a:solidFill>
                            <a:srgbClr val="0000F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this</a:t>
                      </a:r>
                      <a:r>
                        <a:rPr lang="en-US" sz="1600" dirty="0" smtClean="0">
                          <a:latin typeface="Courier New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smtClean="0">
                          <a:solidFill>
                            <a:srgbClr val="2B91A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IEnumerable</a:t>
                      </a:r>
                      <a:r>
                        <a:rPr lang="en-US" sz="1600" dirty="0" smtClean="0">
                          <a:latin typeface="Courier New"/>
                          <a:ea typeface="Calibri"/>
                          <a:cs typeface="Times New Roman"/>
                        </a:rPr>
                        <a:t>&lt;TSource&gt;, </a:t>
                      </a:r>
                      <a:r>
                        <a:rPr lang="en-US" sz="1600" dirty="0" smtClean="0">
                          <a:solidFill>
                            <a:srgbClr val="2B91A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Expression</a:t>
                      </a:r>
                      <a:r>
                        <a:rPr lang="en-US" sz="1600" dirty="0" smtClean="0">
                          <a:latin typeface="Courier New"/>
                          <a:ea typeface="Calibri"/>
                          <a:cs typeface="Times New Roman"/>
                        </a:rPr>
                        <a:t>&lt;</a:t>
                      </a:r>
                      <a:r>
                        <a:rPr lang="en-US" sz="1600" dirty="0" smtClean="0">
                          <a:solidFill>
                            <a:srgbClr val="2B91A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Func</a:t>
                      </a:r>
                      <a:r>
                        <a:rPr lang="en-US" sz="1600" dirty="0" smtClean="0">
                          <a:latin typeface="Courier New"/>
                          <a:ea typeface="Calibri"/>
                          <a:cs typeface="Times New Roman"/>
                        </a:rPr>
                        <a:t>&lt;TSource</a:t>
                      </a:r>
                      <a:r>
                        <a:rPr lang="en-US" sz="1600" dirty="0">
                          <a:latin typeface="Courier New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600" dirty="0" smtClean="0">
                          <a:solidFill>
                            <a:srgbClr val="0000F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bool</a:t>
                      </a:r>
                      <a:r>
                        <a:rPr lang="en-US" sz="1600" dirty="0" smtClean="0">
                          <a:latin typeface="Courier New"/>
                          <a:ea typeface="Calibri"/>
                          <a:cs typeface="Times New Roman"/>
                        </a:rPr>
                        <a:t>&gt;&gt; expr);</a:t>
                      </a:r>
                      <a:endParaRPr lang="fr-FR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8" name="ZoneTexte 7"/>
          <p:cNvSpPr txBox="1"/>
          <p:nvPr/>
        </p:nvSpPr>
        <p:spPr>
          <a:xfrm>
            <a:off x="3786182" y="4071942"/>
            <a:ext cx="5517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OU</a:t>
            </a:r>
            <a:endParaRPr lang="fr-FR" dirty="0"/>
          </a:p>
        </p:txBody>
      </p:sp>
      <p:sp>
        <p:nvSpPr>
          <p:cNvPr id="9" name="Espace réservé de la date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 smtClean="0"/>
              <a:t>Xposé 2010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012F9-96DB-48A6-B70A-05CBDAB02A1C}" type="slidenum">
              <a:rPr lang="fr-FR" smtClean="0"/>
              <a:pPr/>
              <a:t>18</a:t>
            </a:fld>
            <a:endParaRPr lang="fr-FR" dirty="0"/>
          </a:p>
        </p:txBody>
      </p:sp>
      <p:sp>
        <p:nvSpPr>
          <p:cNvPr id="11" name="Rectangle 10"/>
          <p:cNvSpPr/>
          <p:nvPr/>
        </p:nvSpPr>
        <p:spPr>
          <a:xfrm>
            <a:off x="74428" y="74428"/>
            <a:ext cx="3354564" cy="5684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D34817"/>
                </a:solidFill>
              </a:rPr>
              <a:t>Nouveaux concepts</a:t>
            </a:r>
            <a:endParaRPr lang="fr-FR" dirty="0">
              <a:solidFill>
                <a:srgbClr val="D34817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Delegate vs Expression ?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LINQ par Jonathan Barbosa - Ingénieurs 2000 - IR 3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Reprenons la requête :</a:t>
            </a:r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« SELECT * FROM customers » et on boucle en local ?</a:t>
            </a:r>
          </a:p>
          <a:p>
            <a:r>
              <a:rPr lang="fr-FR" dirty="0" smtClean="0"/>
              <a:t>Collections </a:t>
            </a:r>
            <a:r>
              <a:rPr lang="fr-FR" dirty="0" smtClean="0">
                <a:sym typeface="Wingdings" pitchFamily="2" charset="2"/>
              </a:rPr>
              <a:t> Oui</a:t>
            </a:r>
          </a:p>
          <a:p>
            <a:r>
              <a:rPr lang="fr-FR" dirty="0" smtClean="0">
                <a:sym typeface="Wingdings" pitchFamily="2" charset="2"/>
              </a:rPr>
              <a:t>Données distantes  Inacceptable…</a:t>
            </a:r>
            <a:endParaRPr lang="fr-FR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642910" y="2214554"/>
          <a:ext cx="7358114" cy="1682496"/>
        </p:xfrm>
        <a:graphic>
          <a:graphicData uri="http://schemas.openxmlformats.org/drawingml/2006/table">
            <a:tbl>
              <a:tblPr/>
              <a:tblGrid>
                <a:gridCol w="7358114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F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var</a:t>
                      </a:r>
                      <a:r>
                        <a:rPr lang="en-US" sz="1600" dirty="0">
                          <a:latin typeface="Courier New"/>
                          <a:ea typeface="Calibri"/>
                          <a:cs typeface="Times New Roman"/>
                        </a:rPr>
                        <a:t> parisanCustomers = </a:t>
                      </a:r>
                      <a:endParaRPr lang="en-US" sz="1600" dirty="0" smtClean="0">
                        <a:latin typeface="Courier New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u="none" baseline="0" dirty="0" smtClean="0">
                          <a:uFill>
                            <a:solidFill>
                              <a:srgbClr val="00B050"/>
                            </a:solidFill>
                          </a:uFill>
                          <a:latin typeface="Courier New"/>
                          <a:ea typeface="Calibri"/>
                          <a:cs typeface="Times New Roman"/>
                        </a:rPr>
                        <a:t>    customers</a:t>
                      </a:r>
                      <a:endParaRPr lang="fr-FR" sz="1600" u="none" baseline="0" dirty="0">
                        <a:uFill>
                          <a:solidFill>
                            <a:srgbClr val="00B050"/>
                          </a:solidFill>
                        </a:u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ourier New"/>
                          <a:ea typeface="Calibri"/>
                          <a:cs typeface="Times New Roman"/>
                        </a:rPr>
                        <a:t>    .Where(c =&gt; c.City == </a:t>
                      </a:r>
                      <a:r>
                        <a:rPr lang="en-US" sz="1600" dirty="0">
                          <a:solidFill>
                            <a:srgbClr val="A31515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"Paris"</a:t>
                      </a:r>
                      <a:r>
                        <a:rPr lang="en-US" sz="1600" dirty="0">
                          <a:latin typeface="Courier New"/>
                          <a:ea typeface="Calibri"/>
                          <a:cs typeface="Times New Roman"/>
                        </a:rPr>
                        <a:t> &amp;&amp; c.Country == </a:t>
                      </a:r>
                      <a:r>
                        <a:rPr lang="en-US" sz="1600" dirty="0">
                          <a:solidFill>
                            <a:srgbClr val="A31515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"France"</a:t>
                      </a:r>
                      <a:r>
                        <a:rPr lang="en-US" sz="1600" dirty="0">
                          <a:latin typeface="Courier New"/>
                          <a:ea typeface="Calibri"/>
                          <a:cs typeface="Times New Roman"/>
                        </a:rPr>
                        <a:t>)</a:t>
                      </a:r>
                      <a:endParaRPr lang="fr-FR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ourier New"/>
                          <a:ea typeface="Calibri"/>
                          <a:cs typeface="Times New Roman"/>
                        </a:rPr>
                        <a:t>    </a:t>
                      </a:r>
                      <a:r>
                        <a:rPr lang="en-US" sz="1600" dirty="0" smtClean="0">
                          <a:latin typeface="Courier New"/>
                          <a:ea typeface="Calibri"/>
                          <a:cs typeface="Times New Roman"/>
                        </a:rPr>
                        <a:t>.Select(</a:t>
                      </a:r>
                      <a:r>
                        <a:rPr lang="en-US" sz="1600" dirty="0" smtClean="0">
                          <a:solidFill>
                            <a:srgbClr val="0000F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delegate</a:t>
                      </a:r>
                      <a:r>
                        <a:rPr lang="en-US" sz="1600" dirty="0" smtClean="0">
                          <a:latin typeface="Courier New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en-US" sz="1600" dirty="0" smtClean="0">
                          <a:solidFill>
                            <a:srgbClr val="2B91A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Customer </a:t>
                      </a:r>
                      <a:r>
                        <a:rPr lang="en-US" sz="1600" dirty="0" smtClean="0">
                          <a:latin typeface="Courier New"/>
                          <a:ea typeface="Calibri"/>
                          <a:cs typeface="Times New Roman"/>
                        </a:rPr>
                        <a:t>c) {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Courier New"/>
                          <a:ea typeface="Calibri"/>
                          <a:cs typeface="Times New Roman"/>
                        </a:rPr>
                        <a:t>    </a:t>
                      </a:r>
                      <a:r>
                        <a:rPr lang="en-US" sz="1600" baseline="0" dirty="0" smtClean="0">
                          <a:latin typeface="Courier New"/>
                          <a:ea typeface="Calibri"/>
                          <a:cs typeface="Times New Roman"/>
                        </a:rPr>
                        <a:t>    </a:t>
                      </a:r>
                      <a:r>
                        <a:rPr lang="en-US" sz="1600" dirty="0" smtClean="0">
                          <a:solidFill>
                            <a:srgbClr val="0000F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return</a:t>
                      </a:r>
                      <a:r>
                        <a:rPr lang="en-US" sz="1600" baseline="0" dirty="0" smtClean="0">
                          <a:latin typeface="Courier New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smtClean="0">
                          <a:solidFill>
                            <a:srgbClr val="0000F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new</a:t>
                      </a:r>
                      <a:r>
                        <a:rPr lang="en-US" sz="1600" dirty="0" smtClean="0">
                          <a:latin typeface="Courier New"/>
                          <a:ea typeface="Calibri"/>
                          <a:cs typeface="Times New Roman"/>
                        </a:rPr>
                        <a:t> { c.CompanyName } ;</a:t>
                      </a:r>
                      <a:endParaRPr lang="en-US" sz="1600" dirty="0" smtClean="0">
                        <a:solidFill>
                          <a:srgbClr val="A31515"/>
                        </a:solidFill>
                        <a:latin typeface="Courier New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Courier New"/>
                          <a:ea typeface="Calibri"/>
                          <a:cs typeface="Times New Roman"/>
                        </a:rPr>
                        <a:t>    });</a:t>
                      </a:r>
                      <a:endParaRPr lang="fr-FR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 smtClean="0"/>
              <a:t>Xposé 2010</a:t>
            </a:r>
            <a:endParaRPr lang="fr-FR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012F9-96DB-48A6-B70A-05CBDAB02A1C}" type="slidenum">
              <a:rPr lang="fr-FR" smtClean="0"/>
              <a:pPr/>
              <a:t>19</a:t>
            </a:fld>
            <a:endParaRPr lang="fr-FR" dirty="0"/>
          </a:p>
        </p:txBody>
      </p:sp>
      <p:sp>
        <p:nvSpPr>
          <p:cNvPr id="9" name="Rectangle 8"/>
          <p:cNvSpPr/>
          <p:nvPr/>
        </p:nvSpPr>
        <p:spPr>
          <a:xfrm>
            <a:off x="74428" y="74428"/>
            <a:ext cx="3354564" cy="5684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D34817"/>
                </a:solidFill>
              </a:rPr>
              <a:t>Nouveaux concepts</a:t>
            </a:r>
            <a:endParaRPr lang="fr-FR" dirty="0">
              <a:solidFill>
                <a:srgbClr val="D34817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un rectangle avec un coin diagonal 8"/>
          <p:cNvSpPr/>
          <p:nvPr/>
        </p:nvSpPr>
        <p:spPr>
          <a:xfrm>
            <a:off x="1214414" y="1500518"/>
            <a:ext cx="7870108" cy="369477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Sommaire</a:t>
            </a:r>
            <a:endParaRPr lang="fr-FR" dirty="0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 smtClean="0"/>
              <a:t>Xposé 2010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LINQ par Jonathan Barbosa - Ingénieurs 2000 - IR 3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012F9-96DB-48A6-B70A-05CBDAB02A1C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/>
              <a:t>Présentation</a:t>
            </a:r>
          </a:p>
          <a:p>
            <a:r>
              <a:rPr lang="fr-FR" dirty="0" smtClean="0">
                <a:solidFill>
                  <a:schemeClr val="bg1">
                    <a:lumMod val="50000"/>
                  </a:schemeClr>
                </a:solidFill>
              </a:rPr>
              <a:t>Nouveaux concepts</a:t>
            </a:r>
          </a:p>
          <a:p>
            <a:r>
              <a:rPr lang="fr-FR" dirty="0" smtClean="0">
                <a:solidFill>
                  <a:schemeClr val="bg1">
                    <a:lumMod val="50000"/>
                  </a:schemeClr>
                </a:solidFill>
              </a:rPr>
              <a:t>Immersion dans le Framework</a:t>
            </a:r>
          </a:p>
          <a:p>
            <a:r>
              <a:rPr lang="fr-FR" dirty="0" smtClean="0">
                <a:solidFill>
                  <a:schemeClr val="bg1">
                    <a:lumMod val="50000"/>
                  </a:schemeClr>
                </a:solidFill>
              </a:rPr>
              <a:t>Commandes avancées et précautions</a:t>
            </a:r>
          </a:p>
          <a:p>
            <a:r>
              <a:rPr lang="fr-FR" dirty="0" smtClean="0">
                <a:solidFill>
                  <a:schemeClr val="bg1">
                    <a:lumMod val="50000"/>
                  </a:schemeClr>
                </a:solidFill>
              </a:rPr>
              <a:t>Pour conclure…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Lambda expression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LINQ par Jonathan Barbosa - Ingénieurs 2000 - IR 3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 smtClean="0"/>
              <a:t>Récupérer des langages fonctionnels</a:t>
            </a:r>
          </a:p>
          <a:p>
            <a:r>
              <a:rPr lang="fr-FR" dirty="0" smtClean="0"/>
              <a:t>Syntaxe simple</a:t>
            </a:r>
          </a:p>
          <a:p>
            <a:pPr>
              <a:buNone/>
            </a:pPr>
            <a:endParaRPr lang="fr-FR" dirty="0" smtClean="0"/>
          </a:p>
          <a:p>
            <a:pPr lvl="1">
              <a:buNone/>
            </a:pPr>
            <a:r>
              <a:rPr lang="fr-FR" dirty="0" smtClean="0"/>
              <a:t>( [Type</a:t>
            </a:r>
            <a:r>
              <a:rPr lang="fr-FR" baseline="-25000" dirty="0" smtClean="0"/>
              <a:t>1</a:t>
            </a:r>
            <a:r>
              <a:rPr lang="fr-FR" dirty="0" smtClean="0"/>
              <a:t>] arg</a:t>
            </a:r>
            <a:r>
              <a:rPr lang="fr-FR" baseline="-25000" dirty="0" smtClean="0"/>
              <a:t>1</a:t>
            </a:r>
            <a:r>
              <a:rPr lang="fr-FR" dirty="0" smtClean="0"/>
              <a:t>, [Type</a:t>
            </a:r>
            <a:r>
              <a:rPr lang="fr-FR" baseline="-25000" dirty="0" smtClean="0"/>
              <a:t>2</a:t>
            </a:r>
            <a:r>
              <a:rPr lang="fr-FR" dirty="0" smtClean="0"/>
              <a:t>] arg</a:t>
            </a:r>
            <a:r>
              <a:rPr lang="fr-FR" baseline="-25000" dirty="0" smtClean="0"/>
              <a:t>2</a:t>
            </a:r>
            <a:r>
              <a:rPr lang="fr-FR" dirty="0" smtClean="0"/>
              <a:t>, …, [Type</a:t>
            </a:r>
            <a:r>
              <a:rPr lang="fr-FR" baseline="-25000" dirty="0" smtClean="0"/>
              <a:t>n</a:t>
            </a:r>
            <a:r>
              <a:rPr lang="fr-FR" dirty="0" smtClean="0"/>
              <a:t>] arg</a:t>
            </a:r>
            <a:r>
              <a:rPr lang="fr-FR" baseline="-25000" dirty="0" smtClean="0"/>
              <a:t>n</a:t>
            </a:r>
            <a:r>
              <a:rPr lang="fr-FR" dirty="0" smtClean="0"/>
              <a:t> ) =&gt; expression</a:t>
            </a:r>
          </a:p>
          <a:p>
            <a:pPr lvl="1">
              <a:buNone/>
            </a:pPr>
            <a:endParaRPr lang="fr-FR" dirty="0" smtClean="0"/>
          </a:p>
          <a:p>
            <a:r>
              <a:rPr lang="fr-FR" dirty="0" smtClean="0"/>
              <a:t>Les types sont optionnels </a:t>
            </a:r>
          </a:p>
          <a:p>
            <a:r>
              <a:rPr lang="fr-FR" dirty="0" smtClean="0"/>
              <a:t>Exemple :</a:t>
            </a:r>
          </a:p>
          <a:p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Génère un arbre de l’expression</a:t>
            </a:r>
          </a:p>
          <a:p>
            <a:r>
              <a:rPr lang="fr-FR" dirty="0" smtClean="0"/>
              <a:t>Ou un delegate </a:t>
            </a:r>
            <a:r>
              <a:rPr lang="fr-FR" dirty="0" smtClean="0">
                <a:sym typeface="Wingdings" pitchFamily="2" charset="2"/>
              </a:rPr>
              <a:t></a:t>
            </a:r>
            <a:endParaRPr lang="fr-FR" dirty="0" smtClean="0"/>
          </a:p>
          <a:p>
            <a:endParaRPr lang="fr-FR" dirty="0"/>
          </a:p>
        </p:txBody>
      </p:sp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1142976" y="4429132"/>
          <a:ext cx="5929354" cy="280416"/>
        </p:xfrm>
        <a:graphic>
          <a:graphicData uri="http://schemas.openxmlformats.org/drawingml/2006/table">
            <a:tbl>
              <a:tblPr/>
              <a:tblGrid>
                <a:gridCol w="5929354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Courier New"/>
                          <a:ea typeface="Calibri"/>
                          <a:cs typeface="Times New Roman"/>
                        </a:rPr>
                        <a:t>c </a:t>
                      </a:r>
                      <a:r>
                        <a:rPr lang="en-US" sz="1600" dirty="0">
                          <a:latin typeface="Courier New"/>
                          <a:ea typeface="Calibri"/>
                          <a:cs typeface="Times New Roman"/>
                        </a:rPr>
                        <a:t>=&gt; c.City == </a:t>
                      </a:r>
                      <a:r>
                        <a:rPr lang="en-US" sz="1600" dirty="0">
                          <a:solidFill>
                            <a:srgbClr val="A31515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"Paris"</a:t>
                      </a:r>
                      <a:r>
                        <a:rPr lang="en-US" sz="1600" dirty="0">
                          <a:latin typeface="Courier New"/>
                          <a:ea typeface="Calibri"/>
                          <a:cs typeface="Times New Roman"/>
                        </a:rPr>
                        <a:t> &amp;&amp; c.Country == </a:t>
                      </a:r>
                      <a:r>
                        <a:rPr lang="en-US" sz="1600" dirty="0">
                          <a:solidFill>
                            <a:srgbClr val="A31515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"</a:t>
                      </a:r>
                      <a:r>
                        <a:rPr lang="en-US" sz="1600" dirty="0" smtClean="0">
                          <a:solidFill>
                            <a:srgbClr val="A31515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France"</a:t>
                      </a:r>
                      <a:endParaRPr lang="fr-FR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 smtClean="0"/>
              <a:t>Xposé 2010</a:t>
            </a:r>
            <a:endParaRPr lang="fr-FR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012F9-96DB-48A6-B70A-05CBDAB02A1C}" type="slidenum">
              <a:rPr lang="fr-FR" smtClean="0"/>
              <a:pPr/>
              <a:t>20</a:t>
            </a:fld>
            <a:endParaRPr lang="fr-FR" dirty="0"/>
          </a:p>
        </p:txBody>
      </p:sp>
      <p:sp>
        <p:nvSpPr>
          <p:cNvPr id="9" name="Rectangle 8"/>
          <p:cNvSpPr/>
          <p:nvPr/>
        </p:nvSpPr>
        <p:spPr>
          <a:xfrm>
            <a:off x="74428" y="74428"/>
            <a:ext cx="3354564" cy="5684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D34817"/>
                </a:solidFill>
              </a:rPr>
              <a:t>Nouveaux concepts</a:t>
            </a:r>
            <a:endParaRPr lang="fr-FR" dirty="0">
              <a:solidFill>
                <a:srgbClr val="D34817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Delegate vs Expression : la réponse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LINQ par Jonathan Barbosa - Ingénieurs 2000 - IR 3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/>
              <a:t>Signature </a:t>
            </a:r>
          </a:p>
          <a:p>
            <a:pPr lvl="1"/>
            <a:r>
              <a:rPr lang="fr-FR" dirty="0" smtClean="0"/>
              <a:t>Dépend du LINQ provider</a:t>
            </a:r>
          </a:p>
          <a:p>
            <a:pPr lvl="1"/>
            <a:r>
              <a:rPr lang="fr-FR" dirty="0" smtClean="0"/>
              <a:t>A la discrétion du développeur</a:t>
            </a:r>
          </a:p>
          <a:p>
            <a:pPr lvl="1"/>
            <a:r>
              <a:rPr lang="fr-FR" dirty="0" smtClean="0"/>
              <a:t>Privilégier les performances</a:t>
            </a:r>
          </a:p>
          <a:p>
            <a:pPr>
              <a:buNone/>
            </a:pPr>
            <a:endParaRPr lang="fr-FR" dirty="0" smtClean="0"/>
          </a:p>
          <a:p>
            <a:r>
              <a:rPr lang="fr-FR" dirty="0" smtClean="0"/>
              <a:t>Expressions lambda : A toujours utiliser</a:t>
            </a:r>
          </a:p>
          <a:p>
            <a:pPr lvl="1"/>
            <a:r>
              <a:rPr lang="fr-FR" dirty="0" smtClean="0"/>
              <a:t>Uniformiser le code</a:t>
            </a:r>
          </a:p>
          <a:p>
            <a:pPr lvl="1"/>
            <a:r>
              <a:rPr lang="fr-FR" dirty="0" smtClean="0"/>
              <a:t>Choix de conversion (delegate || expression) automatique</a:t>
            </a:r>
          </a:p>
          <a:p>
            <a:endParaRPr lang="fr-FR" dirty="0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 smtClean="0"/>
              <a:t>Xposé 2010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012F9-96DB-48A6-B70A-05CBDAB02A1C}" type="slidenum">
              <a:rPr lang="fr-FR" smtClean="0"/>
              <a:pPr/>
              <a:t>21</a:t>
            </a:fld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74428" y="74428"/>
            <a:ext cx="3354564" cy="5684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D34817"/>
                </a:solidFill>
              </a:rPr>
              <a:t>Nouveaux concepts</a:t>
            </a:r>
            <a:endParaRPr lang="fr-FR" dirty="0">
              <a:solidFill>
                <a:srgbClr val="D34817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un rectangle avec un coin diagonal 8"/>
          <p:cNvSpPr/>
          <p:nvPr/>
        </p:nvSpPr>
        <p:spPr>
          <a:xfrm>
            <a:off x="1215357" y="2438197"/>
            <a:ext cx="7870108" cy="369477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Sommaire</a:t>
            </a:r>
            <a:endParaRPr lang="fr-FR" dirty="0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 smtClean="0"/>
              <a:t>Xposé 2010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LINQ par Jonathan Barbosa - Ingénieurs 2000 - IR 3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012F9-96DB-48A6-B70A-05CBDAB02A1C}" type="slidenum">
              <a:rPr lang="fr-FR" smtClean="0"/>
              <a:pPr/>
              <a:t>22</a:t>
            </a:fld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bg1">
                    <a:lumMod val="50000"/>
                  </a:schemeClr>
                </a:solidFill>
              </a:rPr>
              <a:t>Présentation</a:t>
            </a:r>
          </a:p>
          <a:p>
            <a:r>
              <a:rPr lang="fr-FR" dirty="0" smtClean="0">
                <a:solidFill>
                  <a:schemeClr val="bg1">
                    <a:lumMod val="50000"/>
                  </a:schemeClr>
                </a:solidFill>
              </a:rPr>
              <a:t>Nouveaux concepts</a:t>
            </a:r>
          </a:p>
          <a:p>
            <a:r>
              <a:rPr lang="fr-FR" dirty="0" smtClean="0"/>
              <a:t>Immersion dans le Framework</a:t>
            </a:r>
          </a:p>
          <a:p>
            <a:r>
              <a:rPr lang="fr-FR" dirty="0" smtClean="0">
                <a:solidFill>
                  <a:schemeClr val="bg1">
                    <a:lumMod val="50000"/>
                  </a:schemeClr>
                </a:solidFill>
              </a:rPr>
              <a:t>Commandes avancées et précautions</a:t>
            </a:r>
          </a:p>
          <a:p>
            <a:r>
              <a:rPr lang="fr-FR" dirty="0" smtClean="0">
                <a:solidFill>
                  <a:schemeClr val="bg1">
                    <a:lumMod val="50000"/>
                  </a:schemeClr>
                </a:solidFill>
              </a:rPr>
              <a:t>Pour conclure…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Un arbre d’expressions ? Un AST ?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LINQ par Jonathan Barbosa - Ingénieurs 2000 - IR 3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Une expression valide :</a:t>
            </a:r>
          </a:p>
          <a:p>
            <a:pPr lvl="1"/>
            <a:r>
              <a:rPr lang="fr-FR" dirty="0" smtClean="0"/>
              <a:t>AST de l’expression</a:t>
            </a:r>
          </a:p>
          <a:p>
            <a:pPr lvl="1"/>
            <a:r>
              <a:rPr lang="fr-FR" dirty="0" smtClean="0"/>
              <a:t>Existe à la compilation dans tous les langages</a:t>
            </a:r>
          </a:p>
          <a:p>
            <a:r>
              <a:rPr lang="fr-FR" dirty="0" smtClean="0"/>
              <a:t>Disponible uniquement à la compilation…</a:t>
            </a:r>
          </a:p>
          <a:p>
            <a:r>
              <a:rPr lang="fr-FR" dirty="0" smtClean="0"/>
              <a:t>… sauf en .NET</a:t>
            </a:r>
          </a:p>
          <a:p>
            <a:pPr lvl="1"/>
            <a:r>
              <a:rPr lang="fr-FR" dirty="0" smtClean="0"/>
              <a:t>Représentation  de l’arbre en runtime</a:t>
            </a:r>
          </a:p>
          <a:p>
            <a:pPr lvl="1"/>
            <a:r>
              <a:rPr lang="fr-FR" dirty="0" smtClean="0"/>
              <a:t>Mémorise le type des données</a:t>
            </a:r>
          </a:p>
          <a:p>
            <a:pPr lvl="1"/>
            <a:r>
              <a:rPr lang="fr-FR" dirty="0" smtClean="0"/>
              <a:t>Générer dynamiquement des requêtes de tout type (SQL, XPath)</a:t>
            </a:r>
          </a:p>
          <a:p>
            <a:r>
              <a:rPr lang="fr-FR" dirty="0" smtClean="0"/>
              <a:t>Parfait pour les expressions lambda</a:t>
            </a:r>
          </a:p>
          <a:p>
            <a:pPr lvl="1"/>
            <a:endParaRPr lang="fr-FR" dirty="0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 smtClean="0"/>
              <a:t>Xposé 2010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012F9-96DB-48A6-B70A-05CBDAB02A1C}" type="slidenum">
              <a:rPr lang="fr-FR" smtClean="0"/>
              <a:pPr/>
              <a:t>23</a:t>
            </a:fld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74428" y="74428"/>
            <a:ext cx="3354564" cy="5684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D34817"/>
                </a:solidFill>
              </a:rPr>
              <a:t>Immersion dans le Framework</a:t>
            </a:r>
            <a:endParaRPr lang="fr-FR" dirty="0">
              <a:solidFill>
                <a:srgbClr val="D34817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Une requête dans le Framework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LINQ par Jonathan Barbosa - Ingénieurs 2000 - IR 3</a:t>
            </a:r>
            <a:endParaRPr lang="fr-FR" dirty="0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 smtClean="0"/>
              <a:t>Xposé 2010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012F9-96DB-48A6-B70A-05CBDAB02A1C}" type="slidenum">
              <a:rPr lang="fr-FR" smtClean="0"/>
              <a:pPr/>
              <a:t>24</a:t>
            </a:fld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74428" y="74428"/>
            <a:ext cx="3354564" cy="5684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D34817"/>
                </a:solidFill>
              </a:rPr>
              <a:t>Immersion dans le Framework</a:t>
            </a:r>
            <a:endParaRPr lang="fr-FR" dirty="0">
              <a:solidFill>
                <a:srgbClr val="D34817"/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1571612"/>
            <a:ext cx="8215369" cy="46053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Exécution d’une requête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LINQ par Jonathan Barbosa - Ingénieurs 2000 - IR 3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/>
              <a:t>Exemple : LINQ To Entities</a:t>
            </a:r>
            <a:endParaRPr lang="fr-FR" dirty="0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 smtClean="0"/>
              <a:t>Xposé 2010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012F9-96DB-48A6-B70A-05CBDAB02A1C}" type="slidenum">
              <a:rPr lang="fr-FR" smtClean="0"/>
              <a:pPr/>
              <a:t>25</a:t>
            </a:fld>
            <a:endParaRPr lang="fr-FR" dirty="0"/>
          </a:p>
        </p:txBody>
      </p:sp>
      <p:pic>
        <p:nvPicPr>
          <p:cNvPr id="1026" name="Picture 2" descr="C:\Users\jonathan.barbosa\Desktop\Xpose\Bb399760_07d25f9d-d5bf-43ae-9495-f85b409bf99b(en-us,VS_90)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4414" y="1928802"/>
            <a:ext cx="7000924" cy="4286250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74428" y="74428"/>
            <a:ext cx="3354564" cy="5684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D34817"/>
                </a:solidFill>
              </a:rPr>
              <a:t>Immersion dans le Framework</a:t>
            </a:r>
            <a:endParaRPr lang="fr-FR" dirty="0">
              <a:solidFill>
                <a:srgbClr val="D34817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un rectangle avec un coin diagonal 8"/>
          <p:cNvSpPr/>
          <p:nvPr/>
        </p:nvSpPr>
        <p:spPr>
          <a:xfrm>
            <a:off x="1204725" y="2906030"/>
            <a:ext cx="7870108" cy="369477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Sommaire</a:t>
            </a:r>
            <a:endParaRPr lang="fr-FR" dirty="0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 smtClean="0"/>
              <a:t>Xposé 2010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LINQ par Jonathan Barbosa - Ingénieurs 2000 - IR 3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012F9-96DB-48A6-B70A-05CBDAB02A1C}" type="slidenum">
              <a:rPr lang="fr-FR" smtClean="0"/>
              <a:pPr/>
              <a:t>26</a:t>
            </a:fld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bg1">
                    <a:lumMod val="50000"/>
                  </a:schemeClr>
                </a:solidFill>
              </a:rPr>
              <a:t>Présentation</a:t>
            </a:r>
          </a:p>
          <a:p>
            <a:r>
              <a:rPr lang="fr-FR" dirty="0" smtClean="0">
                <a:solidFill>
                  <a:schemeClr val="bg1">
                    <a:lumMod val="50000"/>
                  </a:schemeClr>
                </a:solidFill>
              </a:rPr>
              <a:t>Nouveaux concepts</a:t>
            </a:r>
          </a:p>
          <a:p>
            <a:r>
              <a:rPr lang="fr-FR" dirty="0" smtClean="0">
                <a:solidFill>
                  <a:schemeClr val="bg1">
                    <a:lumMod val="50000"/>
                  </a:schemeClr>
                </a:solidFill>
              </a:rPr>
              <a:t>Immersion dans le Framework</a:t>
            </a:r>
          </a:p>
          <a:p>
            <a:r>
              <a:rPr lang="fr-FR" dirty="0" smtClean="0"/>
              <a:t>Commandes avancées et précautions</a:t>
            </a:r>
          </a:p>
          <a:p>
            <a:r>
              <a:rPr lang="fr-FR" dirty="0" smtClean="0">
                <a:solidFill>
                  <a:schemeClr val="bg1">
                    <a:lumMod val="50000"/>
                  </a:schemeClr>
                </a:solidFill>
              </a:rPr>
              <a:t>Pour conclure…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Liste des clauses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LINQ par Jonathan Barbosa - Ingénieurs 2000 - IR 3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/>
              <a:t>Obligatoires</a:t>
            </a:r>
          </a:p>
          <a:p>
            <a:pPr lvl="1"/>
            <a:r>
              <a:rPr lang="fr-FR" dirty="0" smtClean="0"/>
              <a:t>1</a:t>
            </a:r>
            <a:r>
              <a:rPr lang="fr-FR" baseline="30000" dirty="0" smtClean="0"/>
              <a:t>ère</a:t>
            </a:r>
            <a:r>
              <a:rPr lang="fr-FR" dirty="0" smtClean="0"/>
              <a:t> From</a:t>
            </a:r>
          </a:p>
          <a:p>
            <a:pPr lvl="1"/>
            <a:endParaRPr lang="fr-FR" dirty="0" smtClean="0"/>
          </a:p>
          <a:p>
            <a:pPr lvl="1"/>
            <a:endParaRPr lang="fr-FR" dirty="0" smtClean="0"/>
          </a:p>
          <a:p>
            <a:pPr lvl="1"/>
            <a:r>
              <a:rPr lang="fr-FR" dirty="0" smtClean="0"/>
              <a:t>Dernière Select ou Group by</a:t>
            </a:r>
          </a:p>
          <a:p>
            <a:pPr lvl="2"/>
            <a:endParaRPr lang="fr-FR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2500298" y="2643182"/>
          <a:ext cx="2928958" cy="280416"/>
        </p:xfrm>
        <a:graphic>
          <a:graphicData uri="http://schemas.openxmlformats.org/drawingml/2006/table">
            <a:tbl>
              <a:tblPr/>
              <a:tblGrid>
                <a:gridCol w="2928958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rgbClr val="0000F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from</a:t>
                      </a:r>
                      <a:r>
                        <a:rPr lang="en-US" sz="1600" dirty="0" smtClean="0">
                          <a:latin typeface="Courier New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>
                          <a:latin typeface="Courier New"/>
                          <a:ea typeface="Calibri"/>
                          <a:cs typeface="Times New Roman"/>
                        </a:rPr>
                        <a:t>c </a:t>
                      </a:r>
                      <a:r>
                        <a:rPr lang="en-US" sz="1600" dirty="0">
                          <a:solidFill>
                            <a:srgbClr val="0000F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in</a:t>
                      </a:r>
                      <a:r>
                        <a:rPr lang="en-US" sz="1600" dirty="0">
                          <a:latin typeface="Courier New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u="none" baseline="0" dirty="0" smtClean="0">
                          <a:uFill>
                            <a:solidFill>
                              <a:srgbClr val="00B050"/>
                            </a:solidFill>
                          </a:uFill>
                          <a:latin typeface="Courier New"/>
                          <a:ea typeface="Calibri"/>
                          <a:cs typeface="Times New Roman"/>
                        </a:rPr>
                        <a:t>customers …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8" name="Rectangle à coins arrondis 7"/>
          <p:cNvSpPr/>
          <p:nvPr/>
        </p:nvSpPr>
        <p:spPr>
          <a:xfrm>
            <a:off x="3500430" y="1714488"/>
            <a:ext cx="1643074" cy="785818"/>
          </a:xfrm>
          <a:prstGeom prst="wedgeRoundRectCallout">
            <a:avLst>
              <a:gd name="adj1" fmla="val -64083"/>
              <a:gd name="adj2" fmla="val 62419"/>
              <a:gd name="adj3" fmla="val 16667"/>
            </a:avLst>
          </a:prstGeom>
        </p:spPr>
        <p:style>
          <a:lnRef idx="0">
            <a:schemeClr val="accent1"/>
          </a:lnRef>
          <a:fillRef idx="1002">
            <a:schemeClr val="dk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latin typeface="Arial" pitchFamily="34" charset="0"/>
                <a:cs typeface="Arial" pitchFamily="34" charset="0"/>
              </a:rPr>
              <a:t>Elément courant de l’itérateur</a:t>
            </a:r>
            <a:endParaRPr lang="fr-F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5857884" y="2143116"/>
            <a:ext cx="1643074" cy="785818"/>
          </a:xfrm>
          <a:prstGeom prst="wedgeRoundRectCallout">
            <a:avLst>
              <a:gd name="adj1" fmla="val -108735"/>
              <a:gd name="adj2" fmla="val 29945"/>
              <a:gd name="adj3" fmla="val 16667"/>
            </a:avLst>
          </a:prstGeom>
        </p:spPr>
        <p:style>
          <a:lnRef idx="0">
            <a:schemeClr val="accent1"/>
          </a:lnRef>
          <a:fillRef idx="1002">
            <a:schemeClr val="dk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latin typeface="Arial" pitchFamily="34" charset="0"/>
                <a:cs typeface="Arial" pitchFamily="34" charset="0"/>
              </a:rPr>
              <a:t>Collections à requêter</a:t>
            </a:r>
            <a:endParaRPr lang="fr-FR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1285852" y="3643314"/>
          <a:ext cx="3071834" cy="280416"/>
        </p:xfrm>
        <a:graphic>
          <a:graphicData uri="http://schemas.openxmlformats.org/drawingml/2006/table">
            <a:tbl>
              <a:tblPr/>
              <a:tblGrid>
                <a:gridCol w="3071834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ourier New"/>
                          <a:ea typeface="Calibri"/>
                          <a:cs typeface="Times New Roman"/>
                        </a:rPr>
                        <a:t>…</a:t>
                      </a:r>
                      <a:r>
                        <a:rPr lang="fr-FR" sz="1600" baseline="0" dirty="0" smtClean="0">
                          <a:latin typeface="Courier New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fr-FR" sz="1600" dirty="0" smtClean="0">
                          <a:solidFill>
                            <a:srgbClr val="0000F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select</a:t>
                      </a:r>
                      <a:r>
                        <a:rPr lang="fr-FR" sz="1600" dirty="0" smtClean="0">
                          <a:latin typeface="Courier New"/>
                          <a:ea typeface="Calibri"/>
                          <a:cs typeface="Times New Roman"/>
                        </a:rPr>
                        <a:t> c.CompanyName;</a:t>
                      </a:r>
                      <a:endParaRPr lang="fr-FR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2" name="Rectangle à coins arrondis 11"/>
          <p:cNvSpPr/>
          <p:nvPr/>
        </p:nvSpPr>
        <p:spPr>
          <a:xfrm>
            <a:off x="3714744" y="4214818"/>
            <a:ext cx="1643074" cy="785818"/>
          </a:xfrm>
          <a:prstGeom prst="wedgeRoundRectCallout">
            <a:avLst>
              <a:gd name="adj1" fmla="val -42730"/>
              <a:gd name="adj2" fmla="val -86417"/>
              <a:gd name="adj3" fmla="val 16667"/>
            </a:avLst>
          </a:prstGeom>
        </p:spPr>
        <p:style>
          <a:lnRef idx="0">
            <a:schemeClr val="accent1"/>
          </a:lnRef>
          <a:fillRef idx="1002">
            <a:schemeClr val="dk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latin typeface="Arial" pitchFamily="34" charset="0"/>
                <a:cs typeface="Arial" pitchFamily="34" charset="0"/>
              </a:rPr>
              <a:t>Choix des valeurs sélectionnés</a:t>
            </a:r>
            <a:endParaRPr lang="fr-F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642910" y="4214818"/>
            <a:ext cx="2714644" cy="785818"/>
          </a:xfrm>
          <a:prstGeom prst="wedgeRoundRectCallout">
            <a:avLst>
              <a:gd name="adj1" fmla="val 7643"/>
              <a:gd name="adj2" fmla="val -87770"/>
              <a:gd name="adj3" fmla="val 16667"/>
            </a:avLst>
          </a:prstGeom>
        </p:spPr>
        <p:style>
          <a:lnRef idx="0">
            <a:schemeClr val="accent1"/>
          </a:lnRef>
          <a:fillRef idx="1002">
            <a:schemeClr val="dk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latin typeface="Arial" pitchFamily="34" charset="0"/>
                <a:cs typeface="Arial" pitchFamily="34" charset="0"/>
              </a:rPr>
              <a:t>Retourne une collection paramétré par le type sélectionné</a:t>
            </a:r>
            <a:endParaRPr lang="fr-FR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4" name="Tableau 13"/>
          <p:cNvGraphicFramePr>
            <a:graphicFrameLocks noGrp="1"/>
          </p:cNvGraphicFramePr>
          <p:nvPr/>
        </p:nvGraphicFramePr>
        <p:xfrm>
          <a:off x="4714876" y="3643314"/>
          <a:ext cx="3500462" cy="280416"/>
        </p:xfrm>
        <a:graphic>
          <a:graphicData uri="http://schemas.openxmlformats.org/drawingml/2006/table">
            <a:tbl>
              <a:tblPr/>
              <a:tblGrid>
                <a:gridCol w="3500462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ourier New"/>
                          <a:ea typeface="Calibri"/>
                          <a:cs typeface="Times New Roman"/>
                        </a:rPr>
                        <a:t>…</a:t>
                      </a:r>
                      <a:r>
                        <a:rPr lang="fr-FR" sz="1600" baseline="0" dirty="0" smtClean="0">
                          <a:latin typeface="Courier New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fr-FR" sz="1600" dirty="0" smtClean="0">
                          <a:solidFill>
                            <a:srgbClr val="0000F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group</a:t>
                      </a:r>
                      <a:r>
                        <a:rPr lang="fr-FR" sz="1600" dirty="0" smtClean="0">
                          <a:latin typeface="Courier New"/>
                          <a:ea typeface="Calibri"/>
                          <a:cs typeface="Times New Roman"/>
                        </a:rPr>
                        <a:t> c </a:t>
                      </a:r>
                      <a:r>
                        <a:rPr lang="fr-FR" sz="1600" dirty="0" smtClean="0">
                          <a:solidFill>
                            <a:srgbClr val="0000F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by </a:t>
                      </a:r>
                      <a:r>
                        <a:rPr lang="fr-FR" sz="1600" dirty="0" smtClean="0">
                          <a:latin typeface="Courier New"/>
                          <a:ea typeface="Calibri"/>
                          <a:cs typeface="Times New Roman"/>
                        </a:rPr>
                        <a:t>c.CompanyName;</a:t>
                      </a:r>
                      <a:endParaRPr lang="fr-FR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5" name="Espace réservé de la date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 smtClean="0"/>
              <a:t>Xposé 2010</a:t>
            </a:r>
            <a:endParaRPr lang="fr-FR" dirty="0"/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012F9-96DB-48A6-B70A-05CBDAB02A1C}" type="slidenum">
              <a:rPr lang="fr-FR" smtClean="0"/>
              <a:pPr/>
              <a:t>27</a:t>
            </a:fld>
            <a:endParaRPr lang="fr-FR" dirty="0"/>
          </a:p>
        </p:txBody>
      </p:sp>
      <p:sp>
        <p:nvSpPr>
          <p:cNvPr id="17" name="Rectangle 16"/>
          <p:cNvSpPr/>
          <p:nvPr/>
        </p:nvSpPr>
        <p:spPr>
          <a:xfrm>
            <a:off x="74428" y="74428"/>
            <a:ext cx="3354564" cy="5684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D34817"/>
                </a:solidFill>
              </a:rPr>
              <a:t>Commandes avancées et précautions</a:t>
            </a:r>
            <a:endParaRPr lang="fr-FR" dirty="0">
              <a:solidFill>
                <a:srgbClr val="D34817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Liste des clauses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LINQ par Jonathan Barbosa - Ingénieurs 2000 - IR 3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 smtClean="0"/>
              <a:t>Facultatives</a:t>
            </a:r>
          </a:p>
          <a:p>
            <a:pPr lvl="1"/>
            <a:r>
              <a:rPr lang="fr-FR" dirty="0" smtClean="0"/>
              <a:t>From </a:t>
            </a:r>
            <a:r>
              <a:rPr lang="fr-FR" dirty="0" smtClean="0">
                <a:sym typeface="Wingdings" pitchFamily="2" charset="2"/>
              </a:rPr>
              <a:t> 0...</a:t>
            </a:r>
            <a:r>
              <a:rPr lang="fr-FR" dirty="0" smtClean="0"/>
              <a:t>n en plus</a:t>
            </a:r>
          </a:p>
          <a:p>
            <a:pPr lvl="1"/>
            <a:r>
              <a:rPr lang="fr-FR" dirty="0" smtClean="0"/>
              <a:t>Where (filtre) </a:t>
            </a:r>
            <a:r>
              <a:rPr lang="fr-FR" dirty="0" smtClean="0">
                <a:sym typeface="Wingdings" pitchFamily="2" charset="2"/>
              </a:rPr>
              <a:t> 1</a:t>
            </a:r>
          </a:p>
          <a:p>
            <a:pPr lvl="2">
              <a:buNone/>
            </a:pPr>
            <a:r>
              <a:rPr lang="en-US" dirty="0" smtClean="0">
                <a:solidFill>
                  <a:srgbClr val="0000FF"/>
                </a:solidFill>
                <a:latin typeface="Courier New"/>
                <a:ea typeface="Calibri"/>
              </a:rPr>
              <a:t>where</a:t>
            </a:r>
            <a:r>
              <a:rPr lang="fr-FR" dirty="0" smtClean="0">
                <a:latin typeface="Courier New"/>
                <a:ea typeface="Calibri"/>
                <a:cs typeface="Times New Roman"/>
              </a:rPr>
              <a:t> </a:t>
            </a:r>
            <a:r>
              <a:rPr lang="fr-FR" i="1" dirty="0" smtClean="0">
                <a:latin typeface="Courier New"/>
                <a:ea typeface="Calibri"/>
                <a:cs typeface="Times New Roman"/>
              </a:rPr>
              <a:t>expression</a:t>
            </a:r>
            <a:endParaRPr lang="fr-FR" dirty="0" smtClean="0">
              <a:sym typeface="Wingdings" pitchFamily="2" charset="2"/>
            </a:endParaRPr>
          </a:p>
          <a:p>
            <a:pPr lvl="1"/>
            <a:r>
              <a:rPr lang="fr-FR" dirty="0" smtClean="0">
                <a:sym typeface="Wingdings" pitchFamily="2" charset="2"/>
              </a:rPr>
              <a:t>Join (regroupement)  0…n</a:t>
            </a:r>
          </a:p>
          <a:p>
            <a:pPr lvl="2">
              <a:buNone/>
            </a:pPr>
            <a:r>
              <a:rPr lang="en-US" dirty="0" smtClean="0">
                <a:solidFill>
                  <a:srgbClr val="0000FF"/>
                </a:solidFill>
                <a:latin typeface="Courier New"/>
                <a:ea typeface="Calibri"/>
              </a:rPr>
              <a:t>join</a:t>
            </a:r>
            <a:r>
              <a:rPr lang="en-US" dirty="0" smtClean="0">
                <a:latin typeface="Courier New"/>
                <a:ea typeface="Calibri"/>
              </a:rPr>
              <a:t> </a:t>
            </a:r>
            <a:r>
              <a:rPr lang="en-US" i="1" dirty="0" smtClean="0">
                <a:latin typeface="Courier New"/>
                <a:ea typeface="Calibri"/>
              </a:rPr>
              <a:t>var</a:t>
            </a:r>
            <a:r>
              <a:rPr lang="en-US" dirty="0" smtClean="0">
                <a:latin typeface="Courier New"/>
                <a:ea typeface="Calibri"/>
              </a:rPr>
              <a:t> </a:t>
            </a:r>
            <a:r>
              <a:rPr lang="en-US" dirty="0" smtClean="0">
                <a:solidFill>
                  <a:srgbClr val="0000FF"/>
                </a:solidFill>
                <a:latin typeface="Courier New"/>
                <a:ea typeface="Calibri"/>
              </a:rPr>
              <a:t>in</a:t>
            </a:r>
            <a:r>
              <a:rPr lang="en-US" dirty="0" smtClean="0">
                <a:latin typeface="Courier New"/>
                <a:ea typeface="Calibri"/>
              </a:rPr>
              <a:t> </a:t>
            </a:r>
            <a:r>
              <a:rPr lang="en-US" i="1" dirty="0" smtClean="0">
                <a:latin typeface="Courier New"/>
                <a:ea typeface="Calibri"/>
              </a:rPr>
              <a:t>queryable</a:t>
            </a:r>
            <a:r>
              <a:rPr lang="en-US" dirty="0" smtClean="0">
                <a:latin typeface="Courier New"/>
                <a:ea typeface="Calibri"/>
              </a:rPr>
              <a:t> </a:t>
            </a:r>
            <a:r>
              <a:rPr lang="en-US" dirty="0" smtClean="0">
                <a:solidFill>
                  <a:srgbClr val="0000FF"/>
                </a:solidFill>
                <a:latin typeface="Courier New"/>
                <a:ea typeface="Calibri"/>
              </a:rPr>
              <a:t>on</a:t>
            </a:r>
            <a:r>
              <a:rPr lang="en-US" dirty="0" smtClean="0">
                <a:latin typeface="Courier New"/>
                <a:ea typeface="Calibri"/>
              </a:rPr>
              <a:t> </a:t>
            </a:r>
            <a:r>
              <a:rPr lang="en-US" i="1" dirty="0" smtClean="0">
                <a:latin typeface="Courier New"/>
                <a:ea typeface="Calibri"/>
              </a:rPr>
              <a:t>jointure_expression</a:t>
            </a:r>
            <a:endParaRPr lang="fr-FR" i="1" dirty="0" smtClean="0">
              <a:sym typeface="Wingdings" pitchFamily="2" charset="2"/>
            </a:endParaRPr>
          </a:p>
          <a:p>
            <a:pPr lvl="1"/>
            <a:r>
              <a:rPr lang="fr-FR" dirty="0" smtClean="0">
                <a:sym typeface="Wingdings" pitchFamily="2" charset="2"/>
              </a:rPr>
              <a:t>OrderBy (trie)  0…n</a:t>
            </a:r>
          </a:p>
          <a:p>
            <a:pPr lvl="2">
              <a:buNone/>
            </a:pPr>
            <a:r>
              <a:rPr lang="fr-FR" dirty="0" smtClean="0">
                <a:solidFill>
                  <a:srgbClr val="0000FF"/>
                </a:solidFill>
                <a:latin typeface="Courier New"/>
                <a:ea typeface="Calibri"/>
                <a:cs typeface="Times New Roman"/>
              </a:rPr>
              <a:t>orderby</a:t>
            </a:r>
            <a:r>
              <a:rPr lang="fr-FR" dirty="0" smtClean="0">
                <a:latin typeface="Courier New"/>
                <a:ea typeface="Calibri"/>
                <a:cs typeface="Times New Roman"/>
              </a:rPr>
              <a:t> </a:t>
            </a:r>
            <a:r>
              <a:rPr lang="fr-FR" i="1" dirty="0" smtClean="0">
                <a:latin typeface="Courier New"/>
                <a:ea typeface="Calibri"/>
                <a:cs typeface="Times New Roman"/>
              </a:rPr>
              <a:t>var</a:t>
            </a:r>
            <a:r>
              <a:rPr lang="fr-FR" b="1" dirty="0" smtClean="0">
                <a:latin typeface="Courier New"/>
                <a:ea typeface="Calibri"/>
                <a:cs typeface="Times New Roman"/>
              </a:rPr>
              <a:t>.</a:t>
            </a:r>
            <a:r>
              <a:rPr lang="fr-FR" i="1" dirty="0" smtClean="0">
                <a:latin typeface="Courier New"/>
                <a:ea typeface="Calibri"/>
                <a:cs typeface="Times New Roman"/>
              </a:rPr>
              <a:t>property</a:t>
            </a:r>
            <a:r>
              <a:rPr lang="fr-FR" dirty="0" smtClean="0">
                <a:latin typeface="Courier New"/>
                <a:ea typeface="Calibri"/>
                <a:cs typeface="Times New Roman"/>
              </a:rPr>
              <a:t> (</a:t>
            </a:r>
            <a:r>
              <a:rPr lang="fr-FR" dirty="0" smtClean="0">
                <a:solidFill>
                  <a:srgbClr val="0000FF"/>
                </a:solidFill>
                <a:latin typeface="Courier New"/>
                <a:ea typeface="Calibri"/>
                <a:cs typeface="Times New Roman"/>
              </a:rPr>
              <a:t>ascending </a:t>
            </a:r>
            <a:r>
              <a:rPr lang="fr-FR" i="1" dirty="0" smtClean="0">
                <a:latin typeface="Courier New"/>
                <a:ea typeface="Calibri"/>
                <a:cs typeface="Times New Roman"/>
              </a:rPr>
              <a:t>|</a:t>
            </a:r>
            <a:r>
              <a:rPr lang="fr-FR" dirty="0" smtClean="0">
                <a:latin typeface="Courier New"/>
                <a:ea typeface="Calibri"/>
                <a:cs typeface="Times New Roman"/>
              </a:rPr>
              <a:t> </a:t>
            </a:r>
            <a:r>
              <a:rPr lang="fr-FR" dirty="0" smtClean="0">
                <a:solidFill>
                  <a:srgbClr val="0000FF"/>
                </a:solidFill>
                <a:latin typeface="Courier New"/>
                <a:ea typeface="Calibri"/>
                <a:cs typeface="Times New Roman"/>
              </a:rPr>
              <a:t>descending</a:t>
            </a:r>
            <a:r>
              <a:rPr lang="fr-FR" dirty="0" smtClean="0">
                <a:latin typeface="Courier New"/>
                <a:ea typeface="Calibri"/>
                <a:cs typeface="Times New Roman"/>
              </a:rPr>
              <a:t>)</a:t>
            </a:r>
            <a:endParaRPr lang="fr-FR" dirty="0" smtClean="0">
              <a:sym typeface="Wingdings" pitchFamily="2" charset="2"/>
            </a:endParaRPr>
          </a:p>
          <a:p>
            <a:pPr lvl="1"/>
            <a:r>
              <a:rPr lang="fr-FR" dirty="0" smtClean="0">
                <a:sym typeface="Wingdings" pitchFamily="2" charset="2"/>
              </a:rPr>
              <a:t>Into (stockage intermédiaire)  0…n </a:t>
            </a:r>
          </a:p>
          <a:p>
            <a:pPr lvl="2"/>
            <a:r>
              <a:rPr lang="fr-FR" dirty="0" smtClean="0">
                <a:sym typeface="Wingdings" pitchFamily="2" charset="2"/>
              </a:rPr>
              <a:t>select, group by et join</a:t>
            </a:r>
          </a:p>
          <a:p>
            <a:pPr lvl="2"/>
            <a:r>
              <a:rPr lang="fr-FR" dirty="0" smtClean="0">
                <a:sym typeface="Wingdings" pitchFamily="2" charset="2"/>
              </a:rPr>
              <a:t>From intermédiaire</a:t>
            </a:r>
          </a:p>
          <a:p>
            <a:pPr lvl="2">
              <a:buNone/>
            </a:pPr>
            <a:r>
              <a:rPr lang="fr-FR" sz="2200" dirty="0" err="1" smtClean="0">
                <a:solidFill>
                  <a:srgbClr val="0000FF"/>
                </a:solidFill>
                <a:latin typeface="Courier New"/>
                <a:ea typeface="Calibri"/>
              </a:rPr>
              <a:t>into</a:t>
            </a:r>
            <a:r>
              <a:rPr lang="fr-FR" sz="2200" dirty="0" smtClean="0">
                <a:latin typeface="Courier New"/>
                <a:ea typeface="Calibri"/>
              </a:rPr>
              <a:t> </a:t>
            </a:r>
            <a:r>
              <a:rPr lang="fr-FR" sz="2200" i="1" dirty="0" smtClean="0">
                <a:latin typeface="Courier New"/>
                <a:ea typeface="Calibri"/>
              </a:rPr>
              <a:t>var</a:t>
            </a:r>
            <a:endParaRPr lang="fr-FR" dirty="0" smtClean="0">
              <a:sym typeface="Wingdings" pitchFamily="2" charset="2"/>
            </a:endParaRPr>
          </a:p>
          <a:p>
            <a:pPr lvl="1"/>
            <a:r>
              <a:rPr lang="fr-FR" dirty="0" smtClean="0"/>
              <a:t>Et bien d’autre encore…</a:t>
            </a:r>
            <a:endParaRPr lang="fr-FR" dirty="0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 smtClean="0"/>
              <a:t>Xposé 2010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012F9-96DB-48A6-B70A-05CBDAB02A1C}" type="slidenum">
              <a:rPr lang="fr-FR" smtClean="0"/>
              <a:pPr/>
              <a:t>28</a:t>
            </a:fld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74428" y="74428"/>
            <a:ext cx="3354564" cy="5684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D34817"/>
                </a:solidFill>
              </a:rPr>
              <a:t>Commandes avancées et précautions</a:t>
            </a:r>
            <a:endParaRPr lang="fr-FR" dirty="0">
              <a:solidFill>
                <a:srgbClr val="D34817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opérateurs (Aggregate)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LINQ par Jonathan Barbosa - Ingénieurs 2000 - IR 3</a:t>
            </a: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Opération sur un (sous-)ensemble de données</a:t>
            </a:r>
          </a:p>
          <a:p>
            <a:r>
              <a:rPr lang="fr-FR" dirty="0" smtClean="0"/>
              <a:t>Avec sélecteur de champs</a:t>
            </a:r>
          </a:p>
          <a:p>
            <a:pPr lvl="1"/>
            <a:r>
              <a:rPr lang="fr-FR" dirty="0" smtClean="0"/>
              <a:t>Count</a:t>
            </a:r>
          </a:p>
          <a:p>
            <a:pPr lvl="1"/>
            <a:r>
              <a:rPr lang="fr-FR" dirty="0" smtClean="0"/>
              <a:t>Sum</a:t>
            </a:r>
          </a:p>
          <a:p>
            <a:pPr lvl="1"/>
            <a:r>
              <a:rPr lang="fr-FR" dirty="0" smtClean="0"/>
              <a:t>Min/Max</a:t>
            </a:r>
          </a:p>
          <a:p>
            <a:pPr lvl="1"/>
            <a:r>
              <a:rPr lang="fr-FR" dirty="0" smtClean="0"/>
              <a:t>Average</a:t>
            </a:r>
          </a:p>
          <a:p>
            <a:r>
              <a:rPr lang="fr-FR" dirty="0" smtClean="0"/>
              <a:t>Avec comparateur</a:t>
            </a:r>
          </a:p>
          <a:p>
            <a:pPr lvl="1"/>
            <a:r>
              <a:rPr lang="fr-FR" dirty="0" smtClean="0"/>
              <a:t>Distinct</a:t>
            </a:r>
          </a:p>
          <a:p>
            <a:pPr lvl="1"/>
            <a:r>
              <a:rPr lang="fr-FR" dirty="0" smtClean="0"/>
              <a:t>Union</a:t>
            </a:r>
          </a:p>
          <a:p>
            <a:pPr lvl="1"/>
            <a:r>
              <a:rPr lang="fr-FR" dirty="0" err="1" smtClean="0"/>
              <a:t>Exept</a:t>
            </a:r>
            <a:endParaRPr lang="fr-FR" dirty="0" smtClean="0"/>
          </a:p>
          <a:p>
            <a:pPr lvl="1"/>
            <a:r>
              <a:rPr lang="fr-FR" dirty="0" err="1" smtClean="0"/>
              <a:t>Intersect</a:t>
            </a:r>
            <a:endParaRPr lang="fr-FR" dirty="0" smtClean="0"/>
          </a:p>
          <a:p>
            <a:pPr lvl="1"/>
            <a:endParaRPr lang="fr-FR" dirty="0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 smtClean="0"/>
              <a:t>Xposé 2010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012F9-96DB-48A6-B70A-05CBDAB02A1C}" type="slidenum">
              <a:rPr lang="fr-FR" smtClean="0"/>
              <a:pPr/>
              <a:t>29</a:t>
            </a:fld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74428" y="74428"/>
            <a:ext cx="3354564" cy="5684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D34817"/>
                </a:solidFill>
              </a:rPr>
              <a:t>Commandes avancées et précautions</a:t>
            </a:r>
            <a:endParaRPr lang="fr-FR" dirty="0">
              <a:solidFill>
                <a:srgbClr val="D34817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28662" y="285728"/>
            <a:ext cx="7943880" cy="11430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Multiplication des langages de requêtes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LINQ par Jonathan Barbosa - Ingénieurs 2000 - IR 3</a:t>
            </a:r>
            <a:endParaRPr lang="fr-FR" dirty="0"/>
          </a:p>
        </p:txBody>
      </p:sp>
      <p:graphicFrame>
        <p:nvGraphicFramePr>
          <p:cNvPr id="6" name="Espace réservé du contenu 5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 smtClean="0"/>
              <a:t>Xposé 2010</a:t>
            </a:r>
            <a:endParaRPr lang="fr-FR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012F9-96DB-48A6-B70A-05CBDAB02A1C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14" name="Rectangle 13"/>
          <p:cNvSpPr/>
          <p:nvPr/>
        </p:nvSpPr>
        <p:spPr>
          <a:xfrm>
            <a:off x="74428" y="74428"/>
            <a:ext cx="3354564" cy="5684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D34817"/>
                </a:solidFill>
              </a:rPr>
              <a:t>Présentation</a:t>
            </a:r>
            <a:endParaRPr lang="fr-FR" dirty="0">
              <a:solidFill>
                <a:srgbClr val="D34817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Sources d’erreurs : LINQ to Object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LINQ par Jonathan Barbosa - Ingénieurs 2000 - IR 3</a:t>
            </a: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fr-FR" dirty="0" smtClean="0"/>
              <a:t>Simple somme en LINQ</a:t>
            </a:r>
          </a:p>
          <a:p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Problème </a:t>
            </a:r>
            <a:r>
              <a:rPr lang="fr-FR" dirty="0" smtClean="0">
                <a:sym typeface="Wingdings" pitchFamily="2" charset="2"/>
              </a:rPr>
              <a:t> 2 boucles</a:t>
            </a:r>
          </a:p>
          <a:p>
            <a:pPr lvl="1"/>
            <a:r>
              <a:rPr lang="fr-FR" dirty="0" smtClean="0">
                <a:sym typeface="Wingdings" pitchFamily="2" charset="2"/>
              </a:rPr>
              <a:t>Select</a:t>
            </a:r>
          </a:p>
          <a:p>
            <a:pPr lvl="1"/>
            <a:r>
              <a:rPr lang="fr-FR" dirty="0" smtClean="0"/>
              <a:t>Sum()</a:t>
            </a:r>
          </a:p>
          <a:p>
            <a:r>
              <a:rPr lang="fr-FR" dirty="0" smtClean="0"/>
              <a:t>Solution : Le sélecteur de la méthode Sum()</a:t>
            </a:r>
          </a:p>
          <a:p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Requête optimisée avec LINQ to ADO.NET et LINQ to XML</a:t>
            </a:r>
          </a:p>
          <a:p>
            <a:endParaRPr lang="fr-FR" dirty="0"/>
          </a:p>
        </p:txBody>
      </p:sp>
      <p:graphicFrame>
        <p:nvGraphicFramePr>
          <p:cNvPr id="10" name="Tableau 9"/>
          <p:cNvGraphicFramePr>
            <a:graphicFrameLocks noGrp="1"/>
          </p:cNvGraphicFramePr>
          <p:nvPr/>
        </p:nvGraphicFramePr>
        <p:xfrm>
          <a:off x="1214414" y="2000240"/>
          <a:ext cx="5849620" cy="630936"/>
        </p:xfrm>
        <a:graphic>
          <a:graphicData uri="http://schemas.openxmlformats.org/drawingml/2006/table">
            <a:tbl>
              <a:tblPr/>
              <a:tblGrid>
                <a:gridCol w="5849620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F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int</a:t>
                      </a:r>
                      <a:r>
                        <a:rPr lang="en-US" sz="1800" dirty="0">
                          <a:latin typeface="Courier New"/>
                          <a:ea typeface="Calibri"/>
                          <a:cs typeface="Times New Roman"/>
                        </a:rPr>
                        <a:t> totalStock = (</a:t>
                      </a:r>
                      <a:r>
                        <a:rPr lang="en-US" sz="1800" dirty="0">
                          <a:solidFill>
                            <a:srgbClr val="0000F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from</a:t>
                      </a:r>
                      <a:r>
                        <a:rPr lang="en-US" sz="1800" dirty="0">
                          <a:latin typeface="Courier New"/>
                          <a:ea typeface="Calibri"/>
                          <a:cs typeface="Times New Roman"/>
                        </a:rPr>
                        <a:t> p </a:t>
                      </a:r>
                      <a:r>
                        <a:rPr lang="en-US" sz="1800" dirty="0">
                          <a:solidFill>
                            <a:srgbClr val="0000F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in</a:t>
                      </a:r>
                      <a:r>
                        <a:rPr lang="en-US" sz="1800" dirty="0">
                          <a:latin typeface="Courier New"/>
                          <a:ea typeface="Calibri"/>
                          <a:cs typeface="Times New Roman"/>
                        </a:rPr>
                        <a:t> products</a:t>
                      </a:r>
                      <a:endParaRPr lang="fr-FR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ourier New"/>
                          <a:ea typeface="Calibri"/>
                          <a:cs typeface="Times New Roman"/>
                        </a:rPr>
                        <a:t>    </a:t>
                      </a:r>
                      <a:r>
                        <a:rPr lang="fr-FR" sz="1800" dirty="0">
                          <a:solidFill>
                            <a:srgbClr val="0000F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select</a:t>
                      </a:r>
                      <a:r>
                        <a:rPr lang="fr-FR" sz="1800" dirty="0">
                          <a:latin typeface="Courier New"/>
                          <a:ea typeface="Calibri"/>
                          <a:cs typeface="Times New Roman"/>
                        </a:rPr>
                        <a:t> p.UnitsInStock).Sum();</a:t>
                      </a:r>
                      <a:endParaRPr lang="fr-F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1214414" y="4500570"/>
          <a:ext cx="5849620" cy="630936"/>
        </p:xfrm>
        <a:graphic>
          <a:graphicData uri="http://schemas.openxmlformats.org/drawingml/2006/table">
            <a:tbl>
              <a:tblPr/>
              <a:tblGrid>
                <a:gridCol w="5849620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F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int</a:t>
                      </a:r>
                      <a:r>
                        <a:rPr lang="en-US" sz="1800" dirty="0">
                          <a:latin typeface="Courier New"/>
                          <a:ea typeface="Calibri"/>
                          <a:cs typeface="Times New Roman"/>
                        </a:rPr>
                        <a:t> totalStock = products.Sum(p =&gt; p.UnitsInStock);</a:t>
                      </a:r>
                      <a:endParaRPr lang="fr-F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 smtClean="0"/>
              <a:t>Xposé 2010</a:t>
            </a:r>
            <a:endParaRPr lang="fr-FR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012F9-96DB-48A6-B70A-05CBDAB02A1C}" type="slidenum">
              <a:rPr lang="fr-FR" smtClean="0"/>
              <a:pPr/>
              <a:t>30</a:t>
            </a:fld>
            <a:endParaRPr lang="fr-FR" dirty="0"/>
          </a:p>
        </p:txBody>
      </p:sp>
      <p:sp>
        <p:nvSpPr>
          <p:cNvPr id="9" name="Rectangle 8"/>
          <p:cNvSpPr/>
          <p:nvPr/>
        </p:nvSpPr>
        <p:spPr>
          <a:xfrm>
            <a:off x="74428" y="74428"/>
            <a:ext cx="3354564" cy="5684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D34817"/>
                </a:solidFill>
              </a:rPr>
              <a:t>Commandes avancées et précautions</a:t>
            </a:r>
            <a:endParaRPr lang="fr-FR" dirty="0">
              <a:solidFill>
                <a:srgbClr val="D34817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un rectangle avec un coin diagonal 8"/>
          <p:cNvSpPr/>
          <p:nvPr/>
        </p:nvSpPr>
        <p:spPr>
          <a:xfrm>
            <a:off x="1215358" y="3373862"/>
            <a:ext cx="7870108" cy="369477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Sommaire</a:t>
            </a:r>
            <a:endParaRPr lang="fr-FR" dirty="0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 smtClean="0"/>
              <a:t>Xposé 2010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LINQ par Jonathan Barbosa - Ingénieurs 2000 - IR 3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012F9-96DB-48A6-B70A-05CBDAB02A1C}" type="slidenum">
              <a:rPr lang="fr-FR" smtClean="0"/>
              <a:pPr/>
              <a:t>31</a:t>
            </a:fld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bg1">
                    <a:lumMod val="50000"/>
                  </a:schemeClr>
                </a:solidFill>
              </a:rPr>
              <a:t>Présentation</a:t>
            </a:r>
          </a:p>
          <a:p>
            <a:r>
              <a:rPr lang="fr-FR" dirty="0" smtClean="0">
                <a:solidFill>
                  <a:schemeClr val="bg1">
                    <a:lumMod val="50000"/>
                  </a:schemeClr>
                </a:solidFill>
              </a:rPr>
              <a:t>Nouveaux concepts</a:t>
            </a:r>
          </a:p>
          <a:p>
            <a:r>
              <a:rPr lang="fr-FR" dirty="0" smtClean="0">
                <a:solidFill>
                  <a:schemeClr val="bg1">
                    <a:lumMod val="50000"/>
                  </a:schemeClr>
                </a:solidFill>
              </a:rPr>
              <a:t>Immersion dans le Framework</a:t>
            </a:r>
          </a:p>
          <a:p>
            <a:r>
              <a:rPr lang="fr-FR" dirty="0" smtClean="0">
                <a:solidFill>
                  <a:schemeClr val="bg1">
                    <a:lumMod val="50000"/>
                  </a:schemeClr>
                </a:solidFill>
              </a:rPr>
              <a:t>Commandes avancées et précautions</a:t>
            </a:r>
          </a:p>
          <a:p>
            <a:r>
              <a:rPr lang="fr-FR" dirty="0" smtClean="0"/>
              <a:t>Pour conclure…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LINQ to …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LINQ par Jonathan Barbosa - Ingénieurs 2000 - IR 3</a:t>
            </a: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ADO.NET Data Services</a:t>
            </a:r>
          </a:p>
          <a:p>
            <a:r>
              <a:rPr lang="fr-FR" dirty="0" smtClean="0"/>
              <a:t>Oracle, MySQL, PostgreSQL, SQLite, Ingres, Microsoft SQL Server</a:t>
            </a:r>
          </a:p>
          <a:p>
            <a:r>
              <a:rPr lang="fr-FR" dirty="0" smtClean="0"/>
              <a:t>Entities (Entity Framework)</a:t>
            </a:r>
          </a:p>
          <a:p>
            <a:r>
              <a:rPr lang="fr-FR" dirty="0" smtClean="0"/>
              <a:t>System Search (Windows Search)</a:t>
            </a:r>
          </a:p>
          <a:p>
            <a:r>
              <a:rPr lang="fr-FR" dirty="0" smtClean="0"/>
              <a:t>Google (Search)</a:t>
            </a:r>
          </a:p>
          <a:p>
            <a:r>
              <a:rPr lang="fr-FR" dirty="0" smtClean="0"/>
              <a:t>NHibernate</a:t>
            </a:r>
          </a:p>
          <a:p>
            <a:r>
              <a:rPr lang="fr-FR" dirty="0" smtClean="0"/>
              <a:t>CSV</a:t>
            </a:r>
          </a:p>
          <a:p>
            <a:r>
              <a:rPr lang="fr-FR" dirty="0" smtClean="0"/>
              <a:t>Twitter</a:t>
            </a:r>
          </a:p>
          <a:p>
            <a:r>
              <a:rPr lang="fr-FR" dirty="0" smtClean="0"/>
              <a:t>…</a:t>
            </a:r>
          </a:p>
          <a:p>
            <a:endParaRPr lang="fr-FR" dirty="0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 smtClean="0"/>
              <a:t>Xposé 2010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012F9-96DB-48A6-B70A-05CBDAB02A1C}" type="slidenum">
              <a:rPr lang="fr-FR" smtClean="0"/>
              <a:pPr/>
              <a:t>32</a:t>
            </a:fld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74428" y="74428"/>
            <a:ext cx="3354564" cy="5684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D34817"/>
                </a:solidFill>
              </a:rPr>
              <a:t>Pour conclure…</a:t>
            </a:r>
            <a:endParaRPr lang="fr-FR" dirty="0">
              <a:solidFill>
                <a:srgbClr val="D34817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Autres implémentation</a:t>
            </a:r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Xposé 2010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LINQ par Jonathan Barbosa - Ingénieurs 2000 - IR 3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012F9-96DB-48A6-B70A-05CBDAB02A1C}" type="slidenum">
              <a:rPr lang="fr-FR" smtClean="0"/>
              <a:pPr/>
              <a:t>33</a:t>
            </a:fld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err="1" smtClean="0"/>
              <a:t>Javascript</a:t>
            </a:r>
            <a:r>
              <a:rPr lang="fr-FR" dirty="0" smtClean="0"/>
              <a:t> :</a:t>
            </a:r>
          </a:p>
          <a:p>
            <a:pPr lvl="1"/>
            <a:r>
              <a:rPr lang="fr-FR" dirty="0" err="1" smtClean="0"/>
              <a:t>jLinq</a:t>
            </a:r>
            <a:endParaRPr lang="fr-FR" dirty="0" smtClean="0"/>
          </a:p>
          <a:p>
            <a:pPr lvl="1"/>
            <a:r>
              <a:rPr lang="fr-FR" dirty="0" smtClean="0"/>
              <a:t>JSINQ</a:t>
            </a:r>
          </a:p>
          <a:p>
            <a:pPr lvl="1"/>
            <a:r>
              <a:rPr lang="fr-FR" dirty="0" smtClean="0"/>
              <a:t>LINQ to JavaScript</a:t>
            </a:r>
          </a:p>
          <a:p>
            <a:r>
              <a:rPr lang="fr-FR" dirty="0" err="1" smtClean="0"/>
              <a:t>PHPLinq</a:t>
            </a:r>
            <a:endParaRPr lang="fr-FR" dirty="0" smtClean="0"/>
          </a:p>
          <a:p>
            <a:r>
              <a:rPr lang="fr-FR" dirty="0" smtClean="0"/>
              <a:t>Java :</a:t>
            </a:r>
          </a:p>
          <a:p>
            <a:pPr lvl="1"/>
            <a:r>
              <a:rPr lang="fr-FR" dirty="0" err="1" smtClean="0"/>
              <a:t>Quaere</a:t>
            </a:r>
            <a:endParaRPr lang="fr-FR" dirty="0" smtClean="0"/>
          </a:p>
          <a:p>
            <a:pPr lvl="1"/>
            <a:r>
              <a:rPr lang="fr-FR" dirty="0" err="1" smtClean="0"/>
              <a:t>JaQue</a:t>
            </a:r>
            <a:endParaRPr lang="fr-FR" dirty="0" smtClean="0"/>
          </a:p>
          <a:p>
            <a:pPr lvl="1"/>
            <a:r>
              <a:rPr lang="fr-FR" dirty="0" err="1" smtClean="0"/>
              <a:t>JaQu</a:t>
            </a:r>
            <a:endParaRPr lang="fr-FR" dirty="0" smtClean="0"/>
          </a:p>
          <a:p>
            <a:pPr lvl="1"/>
            <a:r>
              <a:rPr lang="fr-FR" dirty="0" err="1" smtClean="0"/>
              <a:t>Querydsl</a:t>
            </a:r>
            <a:endParaRPr lang="fr-FR" dirty="0"/>
          </a:p>
        </p:txBody>
      </p:sp>
      <p:sp>
        <p:nvSpPr>
          <p:cNvPr id="7" name="Rectangle 6"/>
          <p:cNvSpPr/>
          <p:nvPr/>
        </p:nvSpPr>
        <p:spPr>
          <a:xfrm>
            <a:off x="74428" y="74428"/>
            <a:ext cx="3354564" cy="5684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D34817"/>
                </a:solidFill>
              </a:rPr>
              <a:t>Pour conclure…</a:t>
            </a:r>
            <a:endParaRPr lang="fr-FR" dirty="0">
              <a:solidFill>
                <a:srgbClr val="D34817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Références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LINQ par Jonathan Barbosa - Ingénieurs 2000 - IR 3</a:t>
            </a: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Excellent cours en anglais sur LINQ : </a:t>
            </a:r>
            <a:r>
              <a:rPr lang="fr-FR" dirty="0" smtClean="0">
                <a:hlinkClick r:id="rId2"/>
              </a:rPr>
              <a:t>http://webcourse.cs.technion.ac.il/234319/Spring2009/ho/WCFiles/09%20LINQ.pdf</a:t>
            </a:r>
            <a:endParaRPr lang="fr-FR" dirty="0" smtClean="0"/>
          </a:p>
          <a:p>
            <a:r>
              <a:rPr lang="fr-FR" dirty="0" smtClean="0"/>
              <a:t>MSDN LINQ Home page: </a:t>
            </a:r>
            <a:r>
              <a:rPr lang="fr-FR" dirty="0" smtClean="0">
                <a:hlinkClick r:id="rId3"/>
              </a:rPr>
              <a:t>http://msdn.microsoft.com/en-us/library/bb308961.aspx</a:t>
            </a:r>
            <a:endParaRPr lang="fr-FR" dirty="0" smtClean="0"/>
          </a:p>
          <a:p>
            <a:r>
              <a:rPr lang="fr-FR" dirty="0" smtClean="0"/>
              <a:t>LINQ « attention à bien l’utiliser » : </a:t>
            </a:r>
            <a:r>
              <a:rPr lang="fr-FR" dirty="0" smtClean="0">
                <a:hlinkClick r:id="rId4"/>
              </a:rPr>
              <a:t>http://blog.developpez.com/index.php?blog=121&amp;title=linq_attention_a_bien_l_utiliser</a:t>
            </a:r>
            <a:endParaRPr lang="fr-FR" dirty="0" smtClean="0"/>
          </a:p>
          <a:p>
            <a:r>
              <a:rPr lang="fr-FR" dirty="0" smtClean="0"/>
              <a:t>Liste des LINQ providers : </a:t>
            </a:r>
            <a:r>
              <a:rPr lang="fr-FR" dirty="0" smtClean="0">
                <a:hlinkClick r:id="rId5"/>
              </a:rPr>
              <a:t>http://en.wikipedia.org/wiki/Language_Integrated_Query</a:t>
            </a:r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 smtClean="0"/>
              <a:t>Xposé 2010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012F9-96DB-48A6-B70A-05CBDAB02A1C}" type="slidenum">
              <a:rPr lang="fr-FR" smtClean="0"/>
              <a:pPr/>
              <a:t>34</a:t>
            </a:fld>
            <a:endParaRPr lang="fr-FR" dirty="0"/>
          </a:p>
        </p:txBody>
      </p:sp>
      <p:sp>
        <p:nvSpPr>
          <p:cNvPr id="9" name="Rectangle 8"/>
          <p:cNvSpPr/>
          <p:nvPr/>
        </p:nvSpPr>
        <p:spPr>
          <a:xfrm>
            <a:off x="74428" y="74428"/>
            <a:ext cx="3354564" cy="5684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D34817"/>
                </a:solidFill>
              </a:rPr>
              <a:t>Pour conclure</a:t>
            </a:r>
            <a:endParaRPr lang="fr-FR" dirty="0">
              <a:solidFill>
                <a:srgbClr val="D34817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ous-titr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Titr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Merci de votre attention !</a:t>
            </a:r>
            <a:br>
              <a:rPr lang="fr-FR" dirty="0" smtClean="0"/>
            </a:br>
            <a:r>
              <a:rPr lang="fr-FR" dirty="0" smtClean="0"/>
              <a:t>Question ?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58204" cy="1143000"/>
          </a:xfrm>
        </p:spPr>
        <p:txBody>
          <a:bodyPr>
            <a:normAutofit/>
          </a:bodyPr>
          <a:lstStyle/>
          <a:p>
            <a:r>
              <a:rPr lang="fr-FR" dirty="0" smtClean="0"/>
              <a:t>Pourquoi tant de langage ?!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LINQ par Jonathan Barbosa - Ingénieurs 2000 - IR 3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/>
              <a:t>Multiplication des sources de données :</a:t>
            </a:r>
          </a:p>
          <a:p>
            <a:pPr lvl="1"/>
            <a:r>
              <a:rPr lang="fr-FR" dirty="0" smtClean="0"/>
              <a:t>Purs Objets (Collections)</a:t>
            </a:r>
          </a:p>
          <a:p>
            <a:pPr lvl="1"/>
            <a:r>
              <a:rPr lang="fr-FR" dirty="0" smtClean="0"/>
              <a:t>Bases de données relationnelles</a:t>
            </a:r>
          </a:p>
          <a:p>
            <a:pPr lvl="1"/>
            <a:r>
              <a:rPr lang="fr-FR" dirty="0" err="1" smtClean="0"/>
              <a:t>Entity</a:t>
            </a:r>
            <a:r>
              <a:rPr lang="fr-FR" dirty="0" smtClean="0"/>
              <a:t> Framework</a:t>
            </a:r>
          </a:p>
          <a:p>
            <a:pPr lvl="1"/>
            <a:r>
              <a:rPr lang="fr-FR" dirty="0" smtClean="0"/>
              <a:t>XML</a:t>
            </a:r>
          </a:p>
          <a:p>
            <a:pPr lvl="1"/>
            <a:r>
              <a:rPr lang="fr-FR" dirty="0" smtClean="0"/>
              <a:t>Autres fichiers structurés</a:t>
            </a:r>
          </a:p>
          <a:p>
            <a:pPr lvl="1"/>
            <a:r>
              <a:rPr lang="fr-FR" dirty="0" smtClean="0"/>
              <a:t>…</a:t>
            </a:r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 smtClean="0"/>
              <a:t>Xposé 2010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012F9-96DB-48A6-B70A-05CBDAB02A1C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9" name="Rectangle 8"/>
          <p:cNvSpPr/>
          <p:nvPr/>
        </p:nvSpPr>
        <p:spPr>
          <a:xfrm>
            <a:off x="74428" y="74428"/>
            <a:ext cx="3354564" cy="5684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D34817"/>
                </a:solidFill>
              </a:rPr>
              <a:t>Présentation</a:t>
            </a:r>
            <a:endParaRPr lang="fr-FR" dirty="0">
              <a:solidFill>
                <a:srgbClr val="D34817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Anciennes Approches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LINQ par Jonathan Barbosa - Ingénieurs 2000 - IR 3</a:t>
            </a:r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/>
              <a:t>Collections &amp; boucles :</a:t>
            </a:r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pPr>
              <a:buNone/>
            </a:pPr>
            <a:endParaRPr lang="fr-FR" dirty="0" smtClean="0"/>
          </a:p>
          <a:p>
            <a:r>
              <a:rPr lang="fr-FR" dirty="0" smtClean="0"/>
              <a:t>BDD &amp; DataSet</a:t>
            </a:r>
          </a:p>
          <a:p>
            <a:endParaRPr lang="fr-FR" dirty="0"/>
          </a:p>
        </p:txBody>
      </p:sp>
      <p:graphicFrame>
        <p:nvGraphicFramePr>
          <p:cNvPr id="10" name="Tableau 9"/>
          <p:cNvGraphicFramePr>
            <a:graphicFrameLocks noGrp="1"/>
          </p:cNvGraphicFramePr>
          <p:nvPr/>
        </p:nvGraphicFramePr>
        <p:xfrm>
          <a:off x="785786" y="2071678"/>
          <a:ext cx="7500990" cy="1714512"/>
        </p:xfrm>
        <a:graphic>
          <a:graphicData uri="http://schemas.openxmlformats.org/drawingml/2006/table">
            <a:tbl>
              <a:tblPr/>
              <a:tblGrid>
                <a:gridCol w="7500990"/>
              </a:tblGrid>
              <a:tr h="17145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2B91A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List</a:t>
                      </a:r>
                      <a:r>
                        <a:rPr lang="en-US" sz="1600" dirty="0">
                          <a:latin typeface="Courier New"/>
                          <a:ea typeface="Calibri"/>
                          <a:cs typeface="Times New Roman"/>
                        </a:rPr>
                        <a:t>&lt;</a:t>
                      </a:r>
                      <a:r>
                        <a:rPr lang="en-US" sz="1600" dirty="0">
                          <a:solidFill>
                            <a:srgbClr val="0000F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string</a:t>
                      </a:r>
                      <a:r>
                        <a:rPr lang="en-US" sz="1600" dirty="0">
                          <a:latin typeface="Courier New"/>
                          <a:ea typeface="Calibri"/>
                          <a:cs typeface="Times New Roman"/>
                        </a:rPr>
                        <a:t>&gt; parisian = </a:t>
                      </a:r>
                      <a:r>
                        <a:rPr lang="en-US" sz="1600" dirty="0">
                          <a:solidFill>
                            <a:srgbClr val="0000F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new</a:t>
                      </a:r>
                      <a:r>
                        <a:rPr lang="en-US" sz="1600" dirty="0">
                          <a:latin typeface="Courier New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>
                          <a:solidFill>
                            <a:srgbClr val="2B91A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List</a:t>
                      </a:r>
                      <a:r>
                        <a:rPr lang="en-US" sz="1600" dirty="0">
                          <a:latin typeface="Courier New"/>
                          <a:ea typeface="Calibri"/>
                          <a:cs typeface="Times New Roman"/>
                        </a:rPr>
                        <a:t>&lt;</a:t>
                      </a:r>
                      <a:r>
                        <a:rPr lang="en-US" sz="1600" dirty="0">
                          <a:solidFill>
                            <a:srgbClr val="0000F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string</a:t>
                      </a:r>
                      <a:r>
                        <a:rPr lang="en-US" sz="1600" dirty="0">
                          <a:latin typeface="Courier New"/>
                          <a:ea typeface="Calibri"/>
                          <a:cs typeface="Times New Roman"/>
                        </a:rPr>
                        <a:t>&gt;();</a:t>
                      </a:r>
                      <a:endParaRPr lang="fr-FR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F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foreach</a:t>
                      </a:r>
                      <a:r>
                        <a:rPr lang="en-US" sz="1600" dirty="0">
                          <a:latin typeface="Courier New"/>
                          <a:ea typeface="Calibri"/>
                          <a:cs typeface="Times New Roman"/>
                        </a:rPr>
                        <a:t> (</a:t>
                      </a:r>
                      <a:r>
                        <a:rPr lang="en-US" sz="1600" dirty="0">
                          <a:solidFill>
                            <a:srgbClr val="2B91A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Customer</a:t>
                      </a:r>
                      <a:r>
                        <a:rPr lang="en-US" sz="1600" dirty="0">
                          <a:latin typeface="Courier New"/>
                          <a:ea typeface="Calibri"/>
                          <a:cs typeface="Times New Roman"/>
                        </a:rPr>
                        <a:t> c </a:t>
                      </a:r>
                      <a:r>
                        <a:rPr lang="en-US" sz="1600" dirty="0">
                          <a:solidFill>
                            <a:srgbClr val="0000F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in</a:t>
                      </a:r>
                      <a:r>
                        <a:rPr lang="en-US" sz="1600" dirty="0">
                          <a:latin typeface="Courier New"/>
                          <a:ea typeface="Calibri"/>
                          <a:cs typeface="Times New Roman"/>
                        </a:rPr>
                        <a:t> GetCustomerList()) {</a:t>
                      </a:r>
                      <a:endParaRPr lang="fr-FR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ourier New"/>
                          <a:ea typeface="Calibri"/>
                          <a:cs typeface="Times New Roman"/>
                        </a:rPr>
                        <a:t>    </a:t>
                      </a:r>
                      <a:r>
                        <a:rPr lang="en-US" sz="1600" dirty="0">
                          <a:solidFill>
                            <a:srgbClr val="0000F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if</a:t>
                      </a:r>
                      <a:r>
                        <a:rPr lang="en-US" sz="1600" dirty="0">
                          <a:latin typeface="Courier New"/>
                          <a:ea typeface="Calibri"/>
                          <a:cs typeface="Times New Roman"/>
                        </a:rPr>
                        <a:t> (c.City == </a:t>
                      </a:r>
                      <a:r>
                        <a:rPr lang="en-US" sz="1600" dirty="0" smtClean="0">
                          <a:solidFill>
                            <a:srgbClr val="A31515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"Paris"</a:t>
                      </a:r>
                      <a:r>
                        <a:rPr lang="en-US" sz="1600" dirty="0" smtClean="0">
                          <a:latin typeface="Courier New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>
                          <a:latin typeface="Courier New"/>
                          <a:ea typeface="Calibri"/>
                          <a:cs typeface="Times New Roman"/>
                        </a:rPr>
                        <a:t>&amp;&amp; c.Country = </a:t>
                      </a:r>
                      <a:r>
                        <a:rPr lang="en-US" sz="1600" dirty="0">
                          <a:solidFill>
                            <a:srgbClr val="A31515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"France"</a:t>
                      </a:r>
                      <a:r>
                        <a:rPr lang="en-US" sz="1600" dirty="0">
                          <a:latin typeface="Courier New"/>
                          <a:ea typeface="Calibri"/>
                          <a:cs typeface="Times New Roman"/>
                        </a:rPr>
                        <a:t>) {</a:t>
                      </a:r>
                      <a:endParaRPr lang="fr-FR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ourier New"/>
                          <a:ea typeface="Calibri"/>
                          <a:cs typeface="Times New Roman"/>
                        </a:rPr>
                        <a:t>        </a:t>
                      </a:r>
                      <a:r>
                        <a:rPr lang="fr-FR" sz="1600" dirty="0">
                          <a:latin typeface="Courier New"/>
                          <a:ea typeface="Calibri"/>
                          <a:cs typeface="Times New Roman"/>
                        </a:rPr>
                        <a:t>parisian.add(c.CompanyName);</a:t>
                      </a:r>
                      <a:endParaRPr lang="fr-FR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ourier New"/>
                          <a:ea typeface="Calibri"/>
                          <a:cs typeface="Times New Roman"/>
                        </a:rPr>
                        <a:t>    }</a:t>
                      </a:r>
                      <a:endParaRPr lang="fr-FR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ourier New"/>
                          <a:ea typeface="Calibri"/>
                          <a:cs typeface="Times New Roman"/>
                        </a:rPr>
                        <a:t>}</a:t>
                      </a:r>
                      <a:endParaRPr lang="fr-FR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2" name="Tableau 11"/>
          <p:cNvGraphicFramePr>
            <a:graphicFrameLocks noGrp="1"/>
          </p:cNvGraphicFramePr>
          <p:nvPr/>
        </p:nvGraphicFramePr>
        <p:xfrm>
          <a:off x="785786" y="4214818"/>
          <a:ext cx="7500990" cy="2000264"/>
        </p:xfrm>
        <a:graphic>
          <a:graphicData uri="http://schemas.openxmlformats.org/drawingml/2006/table">
            <a:tbl>
              <a:tblPr/>
              <a:tblGrid>
                <a:gridCol w="7500990"/>
              </a:tblGrid>
              <a:tr h="20002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rgbClr val="008000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// ... (overture de la base)</a:t>
                      </a:r>
                      <a:endParaRPr lang="fr-FR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rgbClr val="2B91A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SqlDataAdapter</a:t>
                      </a:r>
                      <a:r>
                        <a:rPr lang="fr-FR" sz="1600" dirty="0">
                          <a:latin typeface="Courier New"/>
                          <a:ea typeface="Calibri"/>
                          <a:cs typeface="Times New Roman"/>
                        </a:rPr>
                        <a:t> MyAdapter = </a:t>
                      </a:r>
                      <a:r>
                        <a:rPr lang="fr-FR" sz="1600" dirty="0">
                          <a:solidFill>
                            <a:srgbClr val="0000F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new</a:t>
                      </a:r>
                      <a:r>
                        <a:rPr lang="fr-FR" sz="1600" dirty="0">
                          <a:latin typeface="Courier New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fr-FR" sz="1600" dirty="0">
                          <a:solidFill>
                            <a:srgbClr val="2B91A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SqlDataAdapter</a:t>
                      </a:r>
                      <a:r>
                        <a:rPr lang="fr-FR" sz="1600" dirty="0" smtClean="0">
                          <a:latin typeface="Courier New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en-US" sz="1600" dirty="0" smtClean="0">
                          <a:solidFill>
                            <a:srgbClr val="A31515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"SELECT product_name, units_in_stock, unit_price FROM</a:t>
                      </a:r>
                      <a:r>
                        <a:rPr lang="en-US" sz="1600" baseline="0" dirty="0" smtClean="0">
                          <a:solidFill>
                            <a:srgbClr val="A31515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smtClean="0">
                          <a:solidFill>
                            <a:srgbClr val="A31515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Customers </a:t>
                      </a:r>
                      <a:r>
                        <a:rPr lang="en-US" sz="1600" dirty="0">
                          <a:solidFill>
                            <a:srgbClr val="A31515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as c WHERE </a:t>
                      </a:r>
                      <a:r>
                        <a:rPr lang="en-US" sz="1600" dirty="0" smtClean="0">
                          <a:solidFill>
                            <a:srgbClr val="A31515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c.city='Paris</a:t>
                      </a:r>
                      <a:r>
                        <a:rPr lang="en-US" sz="1600" dirty="0">
                          <a:solidFill>
                            <a:srgbClr val="A31515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' AND </a:t>
                      </a:r>
                      <a:r>
                        <a:rPr lang="en-US" sz="1600" dirty="0" smtClean="0">
                          <a:solidFill>
                            <a:srgbClr val="A31515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c.country='France'"</a:t>
                      </a:r>
                      <a:r>
                        <a:rPr lang="en-US" sz="1600" dirty="0" smtClean="0">
                          <a:latin typeface="Courier New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600" dirty="0">
                          <a:latin typeface="Courier New"/>
                          <a:ea typeface="Calibri"/>
                          <a:cs typeface="Times New Roman"/>
                        </a:rPr>
                        <a:t>connection);</a:t>
                      </a:r>
                      <a:endParaRPr lang="fr-FR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2B91A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DataSet</a:t>
                      </a:r>
                      <a:r>
                        <a:rPr lang="en-US" sz="1600" dirty="0">
                          <a:latin typeface="Courier New"/>
                          <a:ea typeface="Calibri"/>
                          <a:cs typeface="Times New Roman"/>
                        </a:rPr>
                        <a:t> ds = </a:t>
                      </a:r>
                      <a:r>
                        <a:rPr lang="en-US" sz="1600" dirty="0">
                          <a:solidFill>
                            <a:srgbClr val="0000F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new</a:t>
                      </a:r>
                      <a:r>
                        <a:rPr lang="en-US" sz="1600" dirty="0">
                          <a:latin typeface="Courier New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>
                          <a:solidFill>
                            <a:srgbClr val="2B91A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DataSet</a:t>
                      </a:r>
                      <a:r>
                        <a:rPr lang="en-US" sz="1600" dirty="0">
                          <a:latin typeface="Courier New"/>
                          <a:ea typeface="Calibri"/>
                          <a:cs typeface="Times New Roman"/>
                        </a:rPr>
                        <a:t>();</a:t>
                      </a:r>
                      <a:endParaRPr lang="fr-FR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ourier New"/>
                          <a:ea typeface="Calibri"/>
                          <a:cs typeface="Times New Roman"/>
                        </a:rPr>
                        <a:t>MyAdapter.Fill(ds);</a:t>
                      </a:r>
                      <a:endParaRPr lang="fr-FR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008000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//... (Fermeture de la base &amp; traitement)</a:t>
                      </a:r>
                      <a:endParaRPr lang="fr-FR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 smtClean="0"/>
              <a:t>Xposé 2010</a:t>
            </a:r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012F9-96DB-48A6-B70A-05CBDAB02A1C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13" name="Rectangle 12"/>
          <p:cNvSpPr/>
          <p:nvPr/>
        </p:nvSpPr>
        <p:spPr>
          <a:xfrm>
            <a:off x="74428" y="74428"/>
            <a:ext cx="3354564" cy="5684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D34817"/>
                </a:solidFill>
              </a:rPr>
              <a:t>Présentation</a:t>
            </a:r>
            <a:endParaRPr lang="fr-FR" dirty="0">
              <a:solidFill>
                <a:srgbClr val="D34817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Anciennes approches (suite)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LINQ par Jonathan Barbosa - Ingénieurs 2000 - IR 3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/>
              <a:t>Entité</a:t>
            </a:r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XPath</a:t>
            </a:r>
          </a:p>
          <a:p>
            <a:endParaRPr lang="fr-FR" dirty="0"/>
          </a:p>
        </p:txBody>
      </p:sp>
      <p:graphicFrame>
        <p:nvGraphicFramePr>
          <p:cNvPr id="8" name="Tableau 7"/>
          <p:cNvGraphicFramePr>
            <a:graphicFrameLocks noGrp="1"/>
          </p:cNvGraphicFramePr>
          <p:nvPr/>
        </p:nvGraphicFramePr>
        <p:xfrm>
          <a:off x="642910" y="2143116"/>
          <a:ext cx="7500990" cy="1500198"/>
        </p:xfrm>
        <a:graphic>
          <a:graphicData uri="http://schemas.openxmlformats.org/drawingml/2006/table">
            <a:tbl>
              <a:tblPr/>
              <a:tblGrid>
                <a:gridCol w="7500990"/>
              </a:tblGrid>
              <a:tr h="15001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ourier New"/>
                          <a:ea typeface="Calibri"/>
                          <a:cs typeface="Times New Roman"/>
                        </a:rPr>
                        <a:t>ObjectQuery&lt;</a:t>
                      </a:r>
                      <a:r>
                        <a:rPr lang="en-US" sz="1600" dirty="0">
                          <a:solidFill>
                            <a:srgbClr val="2B91A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Customers</a:t>
                      </a:r>
                      <a:r>
                        <a:rPr lang="en-US" sz="1600" dirty="0">
                          <a:latin typeface="Courier New"/>
                          <a:ea typeface="Calibri"/>
                          <a:cs typeface="Times New Roman"/>
                        </a:rPr>
                        <a:t>&gt; customerQuery = context.Customer</a:t>
                      </a:r>
                      <a:endParaRPr lang="fr-FR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ourier New"/>
                          <a:ea typeface="Calibri"/>
                          <a:cs typeface="Times New Roman"/>
                        </a:rPr>
                        <a:t>    .Where(</a:t>
                      </a:r>
                      <a:r>
                        <a:rPr lang="en-US" sz="1600" dirty="0">
                          <a:solidFill>
                            <a:srgbClr val="A31515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"it.City = @city AND it.Country = @country"</a:t>
                      </a:r>
                      <a:r>
                        <a:rPr lang="en-US" sz="1600" dirty="0">
                          <a:latin typeface="Courier New"/>
                          <a:ea typeface="Calibri"/>
                          <a:cs typeface="Times New Roman"/>
                        </a:rPr>
                        <a:t>,</a:t>
                      </a:r>
                      <a:endParaRPr lang="fr-FR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ourier New"/>
                          <a:ea typeface="Calibri"/>
                          <a:cs typeface="Times New Roman"/>
                        </a:rPr>
                        <a:t>    </a:t>
                      </a:r>
                      <a:r>
                        <a:rPr lang="en-US" sz="1600" dirty="0">
                          <a:solidFill>
                            <a:srgbClr val="0000F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new</a:t>
                      </a:r>
                      <a:r>
                        <a:rPr lang="en-US" sz="1600" dirty="0">
                          <a:latin typeface="Courier New"/>
                          <a:ea typeface="Calibri"/>
                          <a:cs typeface="Times New Roman"/>
                        </a:rPr>
                        <a:t> ObjectParameter(</a:t>
                      </a:r>
                      <a:r>
                        <a:rPr lang="en-US" sz="1600" dirty="0">
                          <a:solidFill>
                            <a:srgbClr val="A31515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"city"</a:t>
                      </a:r>
                      <a:r>
                        <a:rPr lang="en-US" sz="1600" dirty="0">
                          <a:latin typeface="Courier New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600" dirty="0">
                          <a:solidFill>
                            <a:srgbClr val="A31515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"Paris"</a:t>
                      </a:r>
                      <a:r>
                        <a:rPr lang="en-US" sz="1600" dirty="0">
                          <a:latin typeface="Courier New"/>
                          <a:ea typeface="Calibri"/>
                          <a:cs typeface="Times New Roman"/>
                        </a:rPr>
                        <a:t>),</a:t>
                      </a:r>
                      <a:endParaRPr lang="fr-FR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ourier New"/>
                          <a:ea typeface="Calibri"/>
                          <a:cs typeface="Times New Roman"/>
                        </a:rPr>
                        <a:t>    </a:t>
                      </a:r>
                      <a:r>
                        <a:rPr lang="en-US" sz="1600" dirty="0">
                          <a:solidFill>
                            <a:srgbClr val="0000F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new</a:t>
                      </a:r>
                      <a:r>
                        <a:rPr lang="en-US" sz="1600" dirty="0">
                          <a:latin typeface="Courier New"/>
                          <a:ea typeface="Calibri"/>
                          <a:cs typeface="Times New Roman"/>
                        </a:rPr>
                        <a:t> ObjectParameter(</a:t>
                      </a:r>
                      <a:r>
                        <a:rPr lang="en-US" sz="1600" dirty="0">
                          <a:solidFill>
                            <a:srgbClr val="A31515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"country"</a:t>
                      </a:r>
                      <a:r>
                        <a:rPr lang="en-US" sz="1600" dirty="0">
                          <a:latin typeface="Courier New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600" dirty="0">
                          <a:solidFill>
                            <a:srgbClr val="A31515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"France"</a:t>
                      </a:r>
                      <a:r>
                        <a:rPr lang="en-US" sz="1600" dirty="0">
                          <a:latin typeface="Courier New"/>
                          <a:ea typeface="Calibri"/>
                          <a:cs typeface="Times New Roman"/>
                        </a:rPr>
                        <a:t>));</a:t>
                      </a:r>
                      <a:endParaRPr lang="fr-FR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Tableau 8"/>
          <p:cNvGraphicFramePr>
            <a:graphicFrameLocks noGrp="1"/>
          </p:cNvGraphicFramePr>
          <p:nvPr/>
        </p:nvGraphicFramePr>
        <p:xfrm>
          <a:off x="642910" y="4286256"/>
          <a:ext cx="7572428" cy="1962912"/>
        </p:xfrm>
        <a:graphic>
          <a:graphicData uri="http://schemas.openxmlformats.org/drawingml/2006/table">
            <a:tbl>
              <a:tblPr/>
              <a:tblGrid>
                <a:gridCol w="7572428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2B91A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XPathDocument</a:t>
                      </a:r>
                      <a:r>
                        <a:rPr lang="en-US" sz="1600" dirty="0">
                          <a:latin typeface="Courier New"/>
                          <a:ea typeface="Calibri"/>
                          <a:cs typeface="Times New Roman"/>
                        </a:rPr>
                        <a:t> doc = </a:t>
                      </a:r>
                      <a:r>
                        <a:rPr lang="en-US" sz="1600" dirty="0">
                          <a:solidFill>
                            <a:srgbClr val="0000F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new</a:t>
                      </a:r>
                      <a:r>
                        <a:rPr lang="en-US" sz="1600" dirty="0">
                          <a:latin typeface="Courier New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>
                          <a:solidFill>
                            <a:srgbClr val="2B91A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XPathDocument</a:t>
                      </a:r>
                      <a:r>
                        <a:rPr lang="en-US" sz="1600" dirty="0">
                          <a:latin typeface="Courier New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en-US" sz="1600" dirty="0">
                          <a:solidFill>
                            <a:srgbClr val="A31515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"customers.xml"</a:t>
                      </a:r>
                      <a:r>
                        <a:rPr lang="en-US" sz="1600" dirty="0">
                          <a:latin typeface="Courier New"/>
                          <a:ea typeface="Calibri"/>
                          <a:cs typeface="Times New Roman"/>
                        </a:rPr>
                        <a:t>);</a:t>
                      </a:r>
                      <a:endParaRPr lang="fr-FR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2B91A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XPathNavigator</a:t>
                      </a:r>
                      <a:r>
                        <a:rPr lang="en-US" sz="1600" dirty="0">
                          <a:latin typeface="Courier New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smtClean="0">
                          <a:latin typeface="Courier New"/>
                          <a:ea typeface="Calibri"/>
                          <a:cs typeface="Times New Roman"/>
                        </a:rPr>
                        <a:t>nav </a:t>
                      </a:r>
                      <a:r>
                        <a:rPr lang="en-US" sz="1600" dirty="0">
                          <a:latin typeface="Courier New"/>
                          <a:ea typeface="Calibri"/>
                          <a:cs typeface="Times New Roman"/>
                        </a:rPr>
                        <a:t>= doc.CreateNavigator();</a:t>
                      </a:r>
                      <a:endParaRPr lang="fr-FR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2B91A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XPathNodeIterator</a:t>
                      </a:r>
                      <a:r>
                        <a:rPr lang="en-US" sz="1600" dirty="0">
                          <a:latin typeface="Courier New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smtClean="0">
                          <a:latin typeface="Courier New"/>
                          <a:ea typeface="Calibri"/>
                          <a:cs typeface="Times New Roman"/>
                        </a:rPr>
                        <a:t>it </a:t>
                      </a:r>
                      <a:r>
                        <a:rPr lang="en-US" sz="1600" dirty="0">
                          <a:latin typeface="Courier New"/>
                          <a:ea typeface="Calibri"/>
                          <a:cs typeface="Times New Roman"/>
                        </a:rPr>
                        <a:t>= </a:t>
                      </a:r>
                      <a:r>
                        <a:rPr lang="en-US" sz="1600" dirty="0" smtClean="0">
                          <a:latin typeface="Courier New"/>
                          <a:ea typeface="Calibri"/>
                          <a:cs typeface="Times New Roman"/>
                        </a:rPr>
                        <a:t>nav.Select</a:t>
                      </a:r>
                      <a:r>
                        <a:rPr lang="en-US" sz="1600" dirty="0">
                          <a:latin typeface="Courier New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en-US" sz="1600" dirty="0">
                          <a:solidFill>
                            <a:srgbClr val="A31515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"/customer[@</a:t>
                      </a:r>
                      <a:r>
                        <a:rPr lang="en-US" sz="1600" dirty="0" smtClean="0">
                          <a:solidFill>
                            <a:srgbClr val="A31515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city='Paris</a:t>
                      </a:r>
                      <a:r>
                        <a:rPr lang="en-US" sz="1600" dirty="0">
                          <a:solidFill>
                            <a:srgbClr val="A31515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' and @</a:t>
                      </a:r>
                      <a:r>
                        <a:rPr lang="en-US" sz="1600" dirty="0" smtClean="0">
                          <a:solidFill>
                            <a:srgbClr val="A31515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country='France</a:t>
                      </a:r>
                      <a:r>
                        <a:rPr lang="en-US" sz="1600" dirty="0">
                          <a:solidFill>
                            <a:srgbClr val="A31515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']"</a:t>
                      </a:r>
                      <a:r>
                        <a:rPr lang="en-US" sz="1600" dirty="0">
                          <a:latin typeface="Courier New"/>
                          <a:ea typeface="Calibri"/>
                          <a:cs typeface="Times New Roman"/>
                        </a:rPr>
                        <a:t>);</a:t>
                      </a:r>
                      <a:endParaRPr lang="fr-FR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F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foreach</a:t>
                      </a:r>
                      <a:r>
                        <a:rPr lang="en-US" sz="1600" dirty="0">
                          <a:latin typeface="Courier New"/>
                          <a:ea typeface="Calibri"/>
                          <a:cs typeface="Times New Roman"/>
                        </a:rPr>
                        <a:t> (</a:t>
                      </a:r>
                      <a:r>
                        <a:rPr lang="en-US" sz="1600" dirty="0">
                          <a:solidFill>
                            <a:srgbClr val="2B91A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XPathNavigator</a:t>
                      </a:r>
                      <a:r>
                        <a:rPr lang="en-US" sz="1600" dirty="0">
                          <a:latin typeface="Courier New"/>
                          <a:ea typeface="Calibri"/>
                          <a:cs typeface="Times New Roman"/>
                        </a:rPr>
                        <a:t> c </a:t>
                      </a:r>
                      <a:r>
                        <a:rPr lang="en-US" sz="1600" dirty="0">
                          <a:solidFill>
                            <a:srgbClr val="0000F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in</a:t>
                      </a:r>
                      <a:r>
                        <a:rPr lang="en-US" sz="1600" dirty="0">
                          <a:latin typeface="Courier New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smtClean="0">
                          <a:latin typeface="Courier New"/>
                          <a:ea typeface="Calibri"/>
                          <a:cs typeface="Times New Roman"/>
                        </a:rPr>
                        <a:t>it)</a:t>
                      </a:r>
                      <a:r>
                        <a:rPr lang="fr-FR" sz="1600" baseline="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smtClean="0">
                          <a:latin typeface="Courier New"/>
                          <a:ea typeface="Calibri"/>
                          <a:cs typeface="Times New Roman"/>
                        </a:rPr>
                        <a:t>{</a:t>
                      </a:r>
                      <a:endParaRPr lang="fr-FR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ourier New"/>
                          <a:ea typeface="Calibri"/>
                          <a:cs typeface="Times New Roman"/>
                        </a:rPr>
                        <a:t>    parisian.Add(c.GetAttribute(</a:t>
                      </a:r>
                      <a:r>
                        <a:rPr lang="en-US" sz="1600" dirty="0">
                          <a:solidFill>
                            <a:srgbClr val="A31515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"companyName"</a:t>
                      </a:r>
                      <a:r>
                        <a:rPr lang="en-US" sz="1600" dirty="0">
                          <a:latin typeface="Courier New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600" dirty="0">
                          <a:solidFill>
                            <a:srgbClr val="A31515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""</a:t>
                      </a:r>
                      <a:r>
                        <a:rPr lang="en-US" sz="1600" dirty="0">
                          <a:latin typeface="Courier New"/>
                          <a:ea typeface="Calibri"/>
                          <a:cs typeface="Times New Roman"/>
                        </a:rPr>
                        <a:t>));</a:t>
                      </a:r>
                      <a:endParaRPr lang="fr-FR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ourier New"/>
                          <a:ea typeface="Calibri"/>
                          <a:cs typeface="Times New Roman"/>
                        </a:rPr>
                        <a:t>}</a:t>
                      </a:r>
                      <a:endParaRPr lang="fr-FR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 smtClean="0"/>
              <a:t>Xposé 2010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012F9-96DB-48A6-B70A-05CBDAB02A1C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12" name="Rectangle 11"/>
          <p:cNvSpPr/>
          <p:nvPr/>
        </p:nvSpPr>
        <p:spPr>
          <a:xfrm>
            <a:off x="74428" y="74428"/>
            <a:ext cx="3354564" cy="5684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D34817"/>
                </a:solidFill>
              </a:rPr>
              <a:t>Présentation</a:t>
            </a:r>
            <a:endParaRPr lang="fr-FR" dirty="0">
              <a:solidFill>
                <a:srgbClr val="D34817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La solution LINQ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LINQ par Jonathan Barbosa - Ingénieurs 2000 - IR 3</a:t>
            </a:r>
            <a:endParaRPr lang="fr-FR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786" y="1643050"/>
            <a:ext cx="7496591" cy="4500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 smtClean="0"/>
              <a:t>Xposé 2010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012F9-96DB-48A6-B70A-05CBDAB02A1C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9" name="Rectangle 8"/>
          <p:cNvSpPr/>
          <p:nvPr/>
        </p:nvSpPr>
        <p:spPr>
          <a:xfrm>
            <a:off x="74428" y="74428"/>
            <a:ext cx="3354564" cy="5684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D34817"/>
                </a:solidFill>
              </a:rPr>
              <a:t>Présentation</a:t>
            </a:r>
            <a:endParaRPr lang="fr-FR" dirty="0">
              <a:solidFill>
                <a:srgbClr val="D34817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Petit historique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LINQ par Jonathan Barbosa - Ingénieurs 2000 - IR 3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Plusieurs projets de recherches de Microsoft </a:t>
            </a:r>
            <a:r>
              <a:rPr lang="fr-FR" dirty="0" err="1" smtClean="0"/>
              <a:t>Research</a:t>
            </a:r>
            <a:endParaRPr lang="fr-FR" dirty="0" smtClean="0"/>
          </a:p>
          <a:p>
            <a:r>
              <a:rPr lang="fr-FR" dirty="0" err="1" smtClean="0"/>
              <a:t>join</a:t>
            </a:r>
            <a:r>
              <a:rPr lang="fr-FR" dirty="0" smtClean="0"/>
              <a:t>-</a:t>
            </a:r>
            <a:r>
              <a:rPr lang="fr-FR" dirty="0" err="1" smtClean="0"/>
              <a:t>calculus</a:t>
            </a:r>
            <a:r>
              <a:rPr lang="fr-FR" dirty="0" smtClean="0"/>
              <a:t> de Cédric </a:t>
            </a:r>
            <a:r>
              <a:rPr lang="fr-FR" dirty="0" err="1" smtClean="0"/>
              <a:t>Fournet</a:t>
            </a:r>
            <a:r>
              <a:rPr lang="fr-FR" dirty="0" smtClean="0"/>
              <a:t> (INRIA </a:t>
            </a:r>
            <a:r>
              <a:rPr lang="fr-FR" dirty="0" err="1" smtClean="0"/>
              <a:t>Roquencourt</a:t>
            </a:r>
            <a:r>
              <a:rPr lang="fr-FR" dirty="0" smtClean="0"/>
              <a:t>)</a:t>
            </a:r>
          </a:p>
          <a:p>
            <a:r>
              <a:rPr lang="fr-FR" dirty="0" err="1" smtClean="0"/>
              <a:t>Polyphonic</a:t>
            </a:r>
            <a:r>
              <a:rPr lang="fr-FR" dirty="0" smtClean="0"/>
              <a:t> C# par Nick </a:t>
            </a:r>
            <a:r>
              <a:rPr lang="fr-FR" dirty="0" err="1" smtClean="0"/>
              <a:t>Benton</a:t>
            </a:r>
            <a:r>
              <a:rPr lang="fr-FR" dirty="0" smtClean="0"/>
              <a:t>, Luca </a:t>
            </a:r>
            <a:r>
              <a:rPr lang="fr-FR" dirty="0" err="1" smtClean="0"/>
              <a:t>Cardelli</a:t>
            </a:r>
            <a:r>
              <a:rPr lang="fr-FR" dirty="0" smtClean="0"/>
              <a:t> et Cédric </a:t>
            </a:r>
            <a:r>
              <a:rPr lang="fr-FR" dirty="0" err="1" smtClean="0"/>
              <a:t>Fournet</a:t>
            </a:r>
            <a:endParaRPr lang="fr-FR" dirty="0" smtClean="0"/>
          </a:p>
          <a:p>
            <a:r>
              <a:rPr lang="fr-FR" dirty="0" smtClean="0"/>
              <a:t>Intégration au projet C</a:t>
            </a:r>
            <a:r>
              <a:rPr lang="fr-FR" dirty="0" smtClean="0">
                <a:sym typeface="Symbol"/>
              </a:rPr>
              <a:t> (c </a:t>
            </a:r>
            <a:r>
              <a:rPr lang="fr-FR" dirty="0" err="1" smtClean="0">
                <a:sym typeface="Symbol"/>
              </a:rPr>
              <a:t>omega</a:t>
            </a:r>
            <a:r>
              <a:rPr lang="fr-FR" dirty="0" smtClean="0">
                <a:sym typeface="Symbol"/>
              </a:rPr>
              <a:t> ou </a:t>
            </a:r>
            <a:r>
              <a:rPr lang="fr-FR" dirty="0" err="1" smtClean="0">
                <a:sym typeface="Symbol"/>
              </a:rPr>
              <a:t>comega</a:t>
            </a:r>
            <a:r>
              <a:rPr lang="fr-FR" dirty="0" smtClean="0">
                <a:sym typeface="Symbol"/>
              </a:rPr>
              <a:t> </a:t>
            </a:r>
            <a:r>
              <a:rPr lang="fr-FR" dirty="0" err="1" smtClean="0">
                <a:sym typeface="Symbol"/>
              </a:rPr>
              <a:t>language</a:t>
            </a:r>
            <a:r>
              <a:rPr lang="fr-FR" dirty="0" smtClean="0">
                <a:sym typeface="Symbol"/>
              </a:rPr>
              <a:t>)</a:t>
            </a:r>
          </a:p>
          <a:p>
            <a:r>
              <a:rPr lang="fr-FR" dirty="0" smtClean="0">
                <a:sym typeface="Symbol"/>
              </a:rPr>
              <a:t>19 novembre 2007 : LINQ dans le Framework 3.5 (</a:t>
            </a:r>
            <a:r>
              <a:rPr lang="fr-FR" dirty="0" smtClean="0"/>
              <a:t>Anders </a:t>
            </a:r>
            <a:r>
              <a:rPr lang="fr-FR" dirty="0" err="1" smtClean="0"/>
              <a:t>Hejlsberg</a:t>
            </a:r>
            <a:r>
              <a:rPr lang="fr-FR" dirty="0" smtClean="0"/>
              <a:t>)</a:t>
            </a:r>
            <a:endParaRPr lang="fr-FR" dirty="0" smtClean="0">
              <a:sym typeface="Symbol"/>
            </a:endParaRPr>
          </a:p>
          <a:p>
            <a:r>
              <a:rPr lang="fr-FR" dirty="0" smtClean="0"/>
              <a:t>A venir : PLINQ in </a:t>
            </a:r>
            <a:r>
              <a:rPr lang="fr-FR" dirty="0" err="1" smtClean="0"/>
              <a:t>parallel</a:t>
            </a:r>
            <a:r>
              <a:rPr lang="fr-FR" dirty="0" smtClean="0"/>
              <a:t> FX Library</a:t>
            </a:r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 smtClean="0"/>
              <a:t>Xposé 2010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012F9-96DB-48A6-B70A-05CBDAB02A1C}" type="slidenum">
              <a:rPr lang="fr-FR" smtClean="0"/>
              <a:pPr/>
              <a:t>8</a:t>
            </a:fld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74428" y="74428"/>
            <a:ext cx="3354564" cy="5684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D34817"/>
                </a:solidFill>
              </a:rPr>
              <a:t>Présentation</a:t>
            </a:r>
            <a:endParaRPr lang="fr-FR" dirty="0">
              <a:solidFill>
                <a:srgbClr val="D34817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Recherche dans une collection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LINQ par Jonathan Barbosa - Ingénieurs 2000 - IR 3</a:t>
            </a:r>
            <a:endParaRPr lang="fr-FR" dirty="0"/>
          </a:p>
        </p:txBody>
      </p:sp>
      <p:graphicFrame>
        <p:nvGraphicFramePr>
          <p:cNvPr id="9" name="Tableau 8"/>
          <p:cNvGraphicFramePr>
            <a:graphicFrameLocks noGrp="1"/>
          </p:cNvGraphicFramePr>
          <p:nvPr/>
        </p:nvGraphicFramePr>
        <p:xfrm>
          <a:off x="785786" y="2714620"/>
          <a:ext cx="7572428" cy="3071834"/>
        </p:xfrm>
        <a:graphic>
          <a:graphicData uri="http://schemas.openxmlformats.org/drawingml/2006/table">
            <a:tbl>
              <a:tblPr/>
              <a:tblGrid>
                <a:gridCol w="7572428"/>
              </a:tblGrid>
              <a:tr h="30718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2B91A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IEnumerable</a:t>
                      </a:r>
                      <a:r>
                        <a:rPr lang="en-US" sz="1800" dirty="0">
                          <a:latin typeface="Courier New"/>
                          <a:ea typeface="Calibri"/>
                          <a:cs typeface="Times New Roman"/>
                        </a:rPr>
                        <a:t>&lt;</a:t>
                      </a:r>
                      <a:r>
                        <a:rPr lang="en-US" sz="1800" dirty="0">
                          <a:solidFill>
                            <a:srgbClr val="0000F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string</a:t>
                      </a:r>
                      <a:r>
                        <a:rPr lang="en-US" sz="1800" dirty="0">
                          <a:latin typeface="Courier New"/>
                          <a:ea typeface="Calibri"/>
                          <a:cs typeface="Times New Roman"/>
                        </a:rPr>
                        <a:t>&gt; parisian = </a:t>
                      </a:r>
                      <a:endParaRPr lang="fr-FR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ourier New"/>
                          <a:ea typeface="Calibri"/>
                          <a:cs typeface="Times New Roman"/>
                        </a:rPr>
                        <a:t>    </a:t>
                      </a:r>
                      <a:r>
                        <a:rPr lang="en-US" sz="1800" dirty="0">
                          <a:solidFill>
                            <a:srgbClr val="0000F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from</a:t>
                      </a:r>
                      <a:r>
                        <a:rPr lang="en-US" sz="1800" dirty="0">
                          <a:latin typeface="Courier New"/>
                          <a:ea typeface="Calibri"/>
                          <a:cs typeface="Times New Roman"/>
                        </a:rPr>
                        <a:t> c </a:t>
                      </a:r>
                      <a:r>
                        <a:rPr lang="en-US" sz="1800" dirty="0">
                          <a:solidFill>
                            <a:srgbClr val="0000F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in</a:t>
                      </a:r>
                      <a:r>
                        <a:rPr lang="en-US" sz="1800" dirty="0">
                          <a:latin typeface="Courier New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800" dirty="0">
                          <a:solidFill>
                            <a:srgbClr val="0000F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new</a:t>
                      </a:r>
                      <a:r>
                        <a:rPr lang="en-US" sz="1800" dirty="0">
                          <a:latin typeface="Courier New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800" dirty="0">
                          <a:solidFill>
                            <a:srgbClr val="2B91A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Customer</a:t>
                      </a:r>
                      <a:r>
                        <a:rPr lang="en-US" sz="1800" dirty="0">
                          <a:latin typeface="Courier New"/>
                          <a:ea typeface="Calibri"/>
                          <a:cs typeface="Times New Roman"/>
                        </a:rPr>
                        <a:t>[] {</a:t>
                      </a:r>
                      <a:endParaRPr lang="fr-FR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ourier New"/>
                          <a:ea typeface="Calibri"/>
                          <a:cs typeface="Times New Roman"/>
                        </a:rPr>
                        <a:t>        </a:t>
                      </a:r>
                      <a:r>
                        <a:rPr lang="en-US" sz="1800" dirty="0">
                          <a:solidFill>
                            <a:srgbClr val="0000F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new</a:t>
                      </a:r>
                      <a:r>
                        <a:rPr lang="en-US" sz="1800" dirty="0">
                          <a:latin typeface="Courier New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800" dirty="0">
                          <a:solidFill>
                            <a:srgbClr val="2B91A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Customer</a:t>
                      </a:r>
                      <a:r>
                        <a:rPr lang="en-US" sz="1800" dirty="0">
                          <a:latin typeface="Courier New"/>
                          <a:ea typeface="Calibri"/>
                          <a:cs typeface="Times New Roman"/>
                        </a:rPr>
                        <a:t>(),</a:t>
                      </a:r>
                      <a:endParaRPr lang="fr-FR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ourier New"/>
                          <a:ea typeface="Calibri"/>
                          <a:cs typeface="Times New Roman"/>
                        </a:rPr>
                        <a:t>        </a:t>
                      </a:r>
                      <a:r>
                        <a:rPr lang="en-US" sz="1800" dirty="0">
                          <a:solidFill>
                            <a:srgbClr val="0000F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new</a:t>
                      </a:r>
                      <a:r>
                        <a:rPr lang="en-US" sz="1800" dirty="0">
                          <a:latin typeface="Courier New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800" dirty="0">
                          <a:solidFill>
                            <a:srgbClr val="2B91A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Customer</a:t>
                      </a:r>
                      <a:r>
                        <a:rPr lang="en-US" sz="1800" dirty="0">
                          <a:latin typeface="Courier New"/>
                          <a:ea typeface="Calibri"/>
                          <a:cs typeface="Times New Roman"/>
                        </a:rPr>
                        <a:t>(),</a:t>
                      </a:r>
                      <a:endParaRPr lang="fr-FR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ourier New"/>
                          <a:ea typeface="Calibri"/>
                          <a:cs typeface="Times New Roman"/>
                        </a:rPr>
                        <a:t>        </a:t>
                      </a:r>
                      <a:r>
                        <a:rPr lang="en-US" sz="1800" dirty="0">
                          <a:solidFill>
                            <a:srgbClr val="0000F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new</a:t>
                      </a:r>
                      <a:r>
                        <a:rPr lang="en-US" sz="1800" dirty="0">
                          <a:latin typeface="Courier New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800" dirty="0">
                          <a:solidFill>
                            <a:srgbClr val="2B91A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Customer</a:t>
                      </a:r>
                      <a:r>
                        <a:rPr lang="en-US" sz="1800" dirty="0">
                          <a:latin typeface="Courier New"/>
                          <a:ea typeface="Calibri"/>
                          <a:cs typeface="Times New Roman"/>
                        </a:rPr>
                        <a:t>(),</a:t>
                      </a:r>
                      <a:endParaRPr lang="fr-FR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ourier New"/>
                          <a:ea typeface="Calibri"/>
                          <a:cs typeface="Times New Roman"/>
                        </a:rPr>
                        <a:t>        </a:t>
                      </a:r>
                      <a:r>
                        <a:rPr lang="en-US" sz="1800" dirty="0">
                          <a:solidFill>
                            <a:srgbClr val="0000F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new</a:t>
                      </a:r>
                      <a:r>
                        <a:rPr lang="en-US" sz="1800" dirty="0">
                          <a:latin typeface="Courier New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800" dirty="0">
                          <a:solidFill>
                            <a:srgbClr val="2B91A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Customer</a:t>
                      </a:r>
                      <a:r>
                        <a:rPr lang="en-US" sz="1800" dirty="0">
                          <a:latin typeface="Courier New"/>
                          <a:ea typeface="Calibri"/>
                          <a:cs typeface="Times New Roman"/>
                        </a:rPr>
                        <a:t>()</a:t>
                      </a:r>
                      <a:endParaRPr lang="fr-FR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ourier New"/>
                          <a:ea typeface="Calibri"/>
                          <a:cs typeface="Times New Roman"/>
                        </a:rPr>
                        <a:t>    }</a:t>
                      </a:r>
                      <a:endParaRPr lang="fr-FR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ourier New"/>
                          <a:ea typeface="Calibri"/>
                          <a:cs typeface="Times New Roman"/>
                        </a:rPr>
                        <a:t>    </a:t>
                      </a:r>
                      <a:r>
                        <a:rPr lang="en-US" sz="1800" dirty="0">
                          <a:solidFill>
                            <a:srgbClr val="0000F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where</a:t>
                      </a:r>
                      <a:r>
                        <a:rPr lang="en-US" sz="1800" dirty="0">
                          <a:latin typeface="Courier New"/>
                          <a:ea typeface="Calibri"/>
                          <a:cs typeface="Times New Roman"/>
                        </a:rPr>
                        <a:t> c.City == </a:t>
                      </a:r>
                      <a:r>
                        <a:rPr lang="en-US" sz="1800" dirty="0">
                          <a:solidFill>
                            <a:srgbClr val="A31515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"Paris"</a:t>
                      </a:r>
                      <a:r>
                        <a:rPr lang="en-US" sz="1800" dirty="0">
                          <a:latin typeface="Courier New"/>
                          <a:ea typeface="Calibri"/>
                          <a:cs typeface="Times New Roman"/>
                        </a:rPr>
                        <a:t> &amp;&amp; c.Country == </a:t>
                      </a:r>
                      <a:r>
                        <a:rPr lang="en-US" sz="1800" dirty="0">
                          <a:solidFill>
                            <a:srgbClr val="A31515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"France"</a:t>
                      </a:r>
                      <a:endParaRPr lang="fr-FR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ourier New"/>
                          <a:ea typeface="Calibri"/>
                          <a:cs typeface="Times New Roman"/>
                        </a:rPr>
                        <a:t>    </a:t>
                      </a:r>
                      <a:r>
                        <a:rPr lang="fr-FR" sz="1800" dirty="0">
                          <a:solidFill>
                            <a:srgbClr val="0000FF"/>
                          </a:solidFill>
                          <a:latin typeface="Courier New"/>
                          <a:ea typeface="Calibri"/>
                          <a:cs typeface="Times New Roman"/>
                        </a:rPr>
                        <a:t>select</a:t>
                      </a:r>
                      <a:r>
                        <a:rPr lang="fr-FR" sz="1800" dirty="0">
                          <a:latin typeface="Courier New"/>
                          <a:ea typeface="Calibri"/>
                          <a:cs typeface="Times New Roman"/>
                        </a:rPr>
                        <a:t> c.CompanyName;</a:t>
                      </a:r>
                      <a:endParaRPr lang="fr-F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" name="Pensées 9"/>
          <p:cNvSpPr/>
          <p:nvPr/>
        </p:nvSpPr>
        <p:spPr>
          <a:xfrm>
            <a:off x="5429256" y="3071810"/>
            <a:ext cx="1785950" cy="755524"/>
          </a:xfrm>
          <a:prstGeom prst="cloudCallout">
            <a:avLst>
              <a:gd name="adj1" fmla="val -71438"/>
              <a:gd name="adj2" fmla="val 127237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Pas de boucle ?</a:t>
            </a:r>
            <a:endParaRPr lang="fr-FR" dirty="0"/>
          </a:p>
        </p:txBody>
      </p:sp>
      <p:sp>
        <p:nvSpPr>
          <p:cNvPr id="12" name="Pensées 11"/>
          <p:cNvSpPr/>
          <p:nvPr/>
        </p:nvSpPr>
        <p:spPr>
          <a:xfrm>
            <a:off x="1643042" y="1643050"/>
            <a:ext cx="3000396" cy="1071570"/>
          </a:xfrm>
          <a:prstGeom prst="cloudCallout">
            <a:avLst>
              <a:gd name="adj1" fmla="val -43386"/>
              <a:gd name="adj2" fmla="val 54633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Le résultat fonctionne dans foreach !!!</a:t>
            </a:r>
            <a:endParaRPr lang="fr-FR" dirty="0"/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 smtClean="0"/>
              <a:t>Xposé 2010</a:t>
            </a:r>
            <a:endParaRPr lang="fr-FR" dirty="0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012F9-96DB-48A6-B70A-05CBDAB02A1C}" type="slidenum">
              <a:rPr lang="fr-FR" smtClean="0"/>
              <a:pPr/>
              <a:t>9</a:t>
            </a:fld>
            <a:endParaRPr lang="fr-FR" dirty="0"/>
          </a:p>
        </p:txBody>
      </p:sp>
      <p:sp>
        <p:nvSpPr>
          <p:cNvPr id="11" name="Pensées 10"/>
          <p:cNvSpPr/>
          <p:nvPr/>
        </p:nvSpPr>
        <p:spPr>
          <a:xfrm>
            <a:off x="4286248" y="5357826"/>
            <a:ext cx="2786082" cy="1071570"/>
          </a:xfrm>
          <a:prstGeom prst="cloudCallout">
            <a:avLst>
              <a:gd name="adj1" fmla="val -120485"/>
              <a:gd name="adj2" fmla="val -28729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Une syntaxe familière…</a:t>
            </a:r>
            <a:endParaRPr lang="fr-FR" dirty="0"/>
          </a:p>
        </p:txBody>
      </p:sp>
      <p:sp>
        <p:nvSpPr>
          <p:cNvPr id="14" name="Rectangle 13"/>
          <p:cNvSpPr/>
          <p:nvPr/>
        </p:nvSpPr>
        <p:spPr>
          <a:xfrm>
            <a:off x="74428" y="74428"/>
            <a:ext cx="3354564" cy="5684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D34817"/>
                </a:solidFill>
              </a:rPr>
              <a:t>Présentation</a:t>
            </a:r>
            <a:endParaRPr lang="fr-FR" dirty="0">
              <a:solidFill>
                <a:srgbClr val="D34817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1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pitaux">
  <a:themeElements>
    <a:clrScheme name="Capitaux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apitaux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apitaux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p:properties xmlns:p="http://schemas.microsoft.com/office/2006/metadata/properties" xmlns:xsi="http://www.w3.org/2001/XMLSchema-instance">
  <documentManagement>
    <ContentTypeId xmlns="http://schemas.microsoft.com/sharepoint/v3">0x005E1A4B66DBC8DE40B47960CAFD80F687</ContentTypeId>
    <_SourceUrl xmlns="http://schemas.microsoft.com/sharepoint/v3" xsi:nil="true"/>
    <AutoVersionDisabled xmlns="http://schemas.microsoft.com/sharepoint/v3">false</AutoVersionDisabled>
    <ItemType xmlns="http://schemas.microsoft.com/sharepoint/v3">1</ItemType>
    <Order xmlns="http://schemas.microsoft.com/sharepoint/v3" xsi:nil="true"/>
    <_SharedFileIndex xmlns="http://schemas.microsoft.com/sharepoint/v3" xsi:nil="true"/>
    <MetaInfo xmlns="http://schemas.microsoft.com/sharepoint/v3" xsi:nil="true"/>
    <Description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_Docs_" ma:contentTypeID="0x0063E4F1DADC50814DA09750774CDA47D2" ma:contentTypeVersion="" ma:contentTypeDescription="" ma:contentTypeScope="" ma:versionID="e8a6ac3105f6c847012387fa61721f5b">
  <xsd:schema xmlns:xsd="http://www.w3.org/2001/XMLSchema" xmlns:p="http://schemas.microsoft.com/office/2006/metadata/properties" xmlns:ns1="http://schemas.microsoft.com/sharepoint/v3" targetNamespace="http://schemas.microsoft.com/office/2006/metadata/properties" ma:root="true" ma:fieldsID="3e5d9eca856144ce6ca1da655f95619c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ID" minOccurs="0"/>
                <xsd:element ref="ns1:ContentTypeId" minOccurs="0"/>
                <xsd:element ref="ns1:Author" minOccurs="0"/>
                <xsd:element ref="ns1:Editor" minOccurs="0"/>
                <xsd:element ref="ns1:_HasCopyDestinations" minOccurs="0"/>
                <xsd:element ref="ns1:_CopySource" minOccurs="0"/>
                <xsd:element ref="ns1:_ModerationStatus" minOccurs="0"/>
                <xsd:element ref="ns1:_ModerationComments" minOccurs="0"/>
                <xsd:element ref="ns1:FileRef" minOccurs="0"/>
                <xsd:element ref="ns1:FileDirRef" minOccurs="0"/>
                <xsd:element ref="ns1:Last_x0020_Modified" minOccurs="0"/>
                <xsd:element ref="ns1:Created_x0020_Date" minOccurs="0"/>
                <xsd:element ref="ns1:File_x0020_Size" minOccurs="0"/>
                <xsd:element ref="ns1:FSObjType" minOccurs="0"/>
                <xsd:element ref="ns1:CheckedOutUserId" minOccurs="0"/>
                <xsd:element ref="ns1:IsCheckedoutToLocal" minOccurs="0"/>
                <xsd:element ref="ns1:CheckoutUser" minOccurs="0"/>
                <xsd:element ref="ns1:UniqueId" minOccurs="0"/>
                <xsd:element ref="ns1:ProgId" minOccurs="0"/>
                <xsd:element ref="ns1:ScopeId" minOccurs="0"/>
                <xsd:element ref="ns1:VirusStatus" minOccurs="0"/>
                <xsd:element ref="ns1:CheckedOutTitle" minOccurs="0"/>
                <xsd:element ref="ns1:_CheckinComment" minOccurs="0"/>
                <xsd:element ref="ns1:File_x0020_Type" minOccurs="0"/>
                <xsd:element ref="ns1:HTML_x0020_File_x0020_Type" minOccurs="0"/>
                <xsd:element ref="ns1:_SourceUrl" minOccurs="0"/>
                <xsd:element ref="ns1:_SharedFileIndex" minOccurs="0"/>
                <xsd:element ref="ns1:MetaInfo" minOccurs="0"/>
                <xsd:element ref="ns1:_Level" minOccurs="0"/>
                <xsd:element ref="ns1:_IsCurrentVersion" minOccurs="0"/>
                <xsd:element ref="ns1:owshiddenversion" minOccurs="0"/>
                <xsd:element ref="ns1:_UIVersion" minOccurs="0"/>
                <xsd:element ref="ns1:_UIVersionString" minOccurs="0"/>
                <xsd:element ref="ns1:InstanceID" minOccurs="0"/>
                <xsd:element ref="ns1:Order" minOccurs="0"/>
                <xsd:element ref="ns1:GUID" minOccurs="0"/>
                <xsd:element ref="ns1:WorkflowVersion" minOccurs="0"/>
                <xsd:element ref="ns1:WorkflowInstanceID" minOccurs="0"/>
                <xsd:element ref="ns1:ParentVersionString" minOccurs="0"/>
                <xsd:element ref="ns1:ParentLeafName" minOccurs="0"/>
                <xsd:element ref="ns1:AutoVersionDisabled" minOccurs="0"/>
                <xsd:element ref="ns1:ItemType" minOccurs="0"/>
                <xsd:element ref="ns1:Description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http://schemas.microsoft.com/sharepoint/v3" elementFormDefault="qualified">
    <xsd:import namespace="http://schemas.microsoft.com/office/2006/documentManagement/types"/>
    <xsd:element name="ID" ma:index="0" nillable="true" ma:displayName="ID" ma:internalName="ID" ma:readOnly="true">
      <xsd:simpleType>
        <xsd:restriction base="dms:Unknown"/>
      </xsd:simpleType>
    </xsd:element>
    <xsd:element name="ContentTypeId" ma:index="1" nillable="true" ma:displayName="Content Type ID" ma:hidden="true" ma:internalName="ContentTypeId" ma:readOnly="true">
      <xsd:simpleType>
        <xsd:restriction base="dms:Unknown"/>
      </xsd:simpleType>
    </xsd:element>
    <xsd:element name="Author" ma:index="4" nillable="true" ma:displayName="Created By" ma:list="UserInfo" ma:internalName="Author" ma:readOnly="tru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" ma:index="6" nillable="true" ma:displayName="Modified By" ma:list="UserInfo" ma:internalName="Editor" ma:readOnly="tru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_HasCopyDestinations" ma:index="7" nillable="true" ma:displayName="Has Copy Destinations" ma:hidden="true" ma:internalName="_HasCopyDestinations" ma:readOnly="true">
      <xsd:simpleType>
        <xsd:restriction base="dms:Boolean"/>
      </xsd:simpleType>
    </xsd:element>
    <xsd:element name="_CopySource" ma:index="8" nillable="true" ma:displayName="Copy Source" ma:internalName="_CopySource" ma:readOnly="true">
      <xsd:simpleType>
        <xsd:restriction base="dms:Text"/>
      </xsd:simpleType>
    </xsd:element>
    <xsd:element name="_ModerationStatus" ma:index="9" nillable="true" ma:displayName="Approval Status" ma:default="0" ma:hidden="true" ma:internalName="_ModerationStatus" ma:readOnly="true">
      <xsd:simpleType>
        <xsd:restriction base="dms:Unknown"/>
      </xsd:simpleType>
    </xsd:element>
    <xsd:element name="_ModerationComments" ma:index="10" nillable="true" ma:displayName="Approver Comments" ma:hidden="true" ma:internalName="_ModerationComments" ma:readOnly="true">
      <xsd:simpleType>
        <xsd:restriction base="dms:Note"/>
      </xsd:simpleType>
    </xsd:element>
    <xsd:element name="FileRef" ma:index="11" nillable="true" ma:displayName="URL Path" ma:hidden="true" ma:list="Docs" ma:internalName="FileRef" ma:readOnly="true" ma:showField="FullUrl">
      <xsd:simpleType>
        <xsd:restriction base="dms:Lookup"/>
      </xsd:simpleType>
    </xsd:element>
    <xsd:element name="FileDirRef" ma:index="12" nillable="true" ma:displayName="Path" ma:hidden="true" ma:list="Docs" ma:internalName="FileDirRef" ma:readOnly="true" ma:showField="DirName">
      <xsd:simpleType>
        <xsd:restriction base="dms:Lookup"/>
      </xsd:simpleType>
    </xsd:element>
    <xsd:element name="Last_x0020_Modified" ma:index="13" nillable="true" ma:displayName="Modified" ma:format="TRUE" ma:hidden="true" ma:list="Docs" ma:internalName="Last_x0020_Modified" ma:readOnly="true" ma:showField="TimeLastModified">
      <xsd:simpleType>
        <xsd:restriction base="dms:Lookup"/>
      </xsd:simpleType>
    </xsd:element>
    <xsd:element name="Created_x0020_Date" ma:index="14" nillable="true" ma:displayName="Created" ma:format="TRUE" ma:hidden="true" ma:list="Docs" ma:internalName="Created_x0020_Date" ma:readOnly="true" ma:showField="TimeCreated">
      <xsd:simpleType>
        <xsd:restriction base="dms:Lookup"/>
      </xsd:simpleType>
    </xsd:element>
    <xsd:element name="File_x0020_Size" ma:index="15" nillable="true" ma:displayName="File Size" ma:format="TRUE" ma:hidden="true" ma:list="Docs" ma:internalName="File_x0020_Size" ma:readOnly="true" ma:showField="SizeInKB">
      <xsd:simpleType>
        <xsd:restriction base="dms:Lookup"/>
      </xsd:simpleType>
    </xsd:element>
    <xsd:element name="FSObjType" ma:index="16" nillable="true" ma:displayName="Item Type" ma:hidden="true" ma:list="Docs" ma:internalName="FSObjType" ma:readOnly="true" ma:showField="FSType">
      <xsd:simpleType>
        <xsd:restriction base="dms:Lookup"/>
      </xsd:simpleType>
    </xsd:element>
    <xsd:element name="CheckedOutUserId" ma:index="18" nillable="true" ma:displayName="ID of the User who has the item Checked Out" ma:hidden="true" ma:list="Docs" ma:internalName="CheckedOutUserId" ma:readOnly="true" ma:showField="CheckoutUserId">
      <xsd:simpleType>
        <xsd:restriction base="dms:Lookup"/>
      </xsd:simpleType>
    </xsd:element>
    <xsd:element name="IsCheckedoutToLocal" ma:index="19" nillable="true" ma:displayName="Is Checked out to local" ma:hidden="true" ma:list="Docs" ma:internalName="IsCheckedoutToLocal" ma:readOnly="true" ma:showField="IsCheckoutToLocal">
      <xsd:simpleType>
        <xsd:restriction base="dms:Lookup"/>
      </xsd:simpleType>
    </xsd:element>
    <xsd:element name="CheckoutUser" ma:index="20" nillable="true" ma:displayName="Checked Out To" ma:list="UserInfo" ma:internalName="CheckoutUser" ma:readOnly="tru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UniqueId" ma:index="22" nillable="true" ma:displayName="Unique Id" ma:hidden="true" ma:list="Docs" ma:internalName="UniqueId" ma:readOnly="true" ma:showField="UniqueId">
      <xsd:simpleType>
        <xsd:restriction base="dms:Lookup"/>
      </xsd:simpleType>
    </xsd:element>
    <xsd:element name="ProgId" ma:index="23" nillable="true" ma:displayName="ProgId" ma:hidden="true" ma:list="Docs" ma:internalName="ProgId" ma:readOnly="true" ma:showField="ProgId">
      <xsd:simpleType>
        <xsd:restriction base="dms:Lookup"/>
      </xsd:simpleType>
    </xsd:element>
    <xsd:element name="ScopeId" ma:index="24" nillable="true" ma:displayName="ScopeId" ma:hidden="true" ma:list="Docs" ma:internalName="ScopeId" ma:readOnly="true" ma:showField="ScopeId">
      <xsd:simpleType>
        <xsd:restriction base="dms:Lookup"/>
      </xsd:simpleType>
    </xsd:element>
    <xsd:element name="VirusStatus" ma:index="25" nillable="true" ma:displayName="Virus Status" ma:format="TRUE" ma:hidden="true" ma:list="Docs" ma:internalName="VirusStatus" ma:readOnly="true" ma:showField="Size">
      <xsd:simpleType>
        <xsd:restriction base="dms:Lookup"/>
      </xsd:simpleType>
    </xsd:element>
    <xsd:element name="CheckedOutTitle" ma:index="26" nillable="true" ma:displayName="Checked Out To" ma:format="TRUE" ma:hidden="true" ma:list="Docs" ma:internalName="CheckedOutTitle" ma:readOnly="true" ma:showField="CheckedOutTitle">
      <xsd:simpleType>
        <xsd:restriction base="dms:Lookup"/>
      </xsd:simpleType>
    </xsd:element>
    <xsd:element name="_CheckinComment" ma:index="27" nillable="true" ma:displayName="Check In Comment" ma:format="TRUE" ma:list="Docs" ma:internalName="_CheckinComment" ma:readOnly="true" ma:showField="CheckinComment">
      <xsd:simpleType>
        <xsd:restriction base="dms:Lookup"/>
      </xsd:simpleType>
    </xsd:element>
    <xsd:element name="File_x0020_Type" ma:index="31" nillable="true" ma:displayName="File Type" ma:hidden="true" ma:internalName="File_x0020_Type" ma:readOnly="true">
      <xsd:simpleType>
        <xsd:restriction base="dms:Text"/>
      </xsd:simpleType>
    </xsd:element>
    <xsd:element name="HTML_x0020_File_x0020_Type" ma:index="32" nillable="true" ma:displayName="HTML File Type" ma:hidden="true" ma:internalName="HTML_x0020_File_x0020_Type" ma:readOnly="true">
      <xsd:simpleType>
        <xsd:restriction base="dms:Text"/>
      </xsd:simpleType>
    </xsd:element>
    <xsd:element name="_SourceUrl" ma:index="33" nillable="true" ma:displayName="Source Url" ma:hidden="true" ma:internalName="_SourceUrl">
      <xsd:simpleType>
        <xsd:restriction base="dms:Text"/>
      </xsd:simpleType>
    </xsd:element>
    <xsd:element name="_SharedFileIndex" ma:index="34" nillable="true" ma:displayName="Shared File Index" ma:hidden="true" ma:internalName="_SharedFileIndex">
      <xsd:simpleType>
        <xsd:restriction base="dms:Text"/>
      </xsd:simpleType>
    </xsd:element>
    <xsd:element name="MetaInfo" ma:index="44" nillable="true" ma:displayName="Property Bag" ma:hidden="true" ma:list="Docs" ma:internalName="MetaInfo" ma:showField="MetaInfo">
      <xsd:simpleType>
        <xsd:restriction base="dms:Lookup"/>
      </xsd:simpleType>
    </xsd:element>
    <xsd:element name="_Level" ma:index="45" nillable="true" ma:displayName="Level" ma:hidden="true" ma:internalName="_Level" ma:readOnly="true">
      <xsd:simpleType>
        <xsd:restriction base="dms:Unknown"/>
      </xsd:simpleType>
    </xsd:element>
    <xsd:element name="_IsCurrentVersion" ma:index="46" nillable="true" ma:displayName="Is Current Version" ma:hidden="true" ma:internalName="_IsCurrentVersion" ma:readOnly="true">
      <xsd:simpleType>
        <xsd:restriction base="dms:Boolean"/>
      </xsd:simpleType>
    </xsd:element>
    <xsd:element name="owshiddenversion" ma:index="50" nillable="true" ma:displayName="owshiddenversion" ma:hidden="true" ma:internalName="owshiddenversion" ma:readOnly="true">
      <xsd:simpleType>
        <xsd:restriction base="dms:Unknown"/>
      </xsd:simpleType>
    </xsd:element>
    <xsd:element name="_UIVersion" ma:index="51" nillable="true" ma:displayName="UI Version" ma:hidden="true" ma:internalName="_UIVersion" ma:readOnly="true">
      <xsd:simpleType>
        <xsd:restriction base="dms:Unknown"/>
      </xsd:simpleType>
    </xsd:element>
    <xsd:element name="_UIVersionString" ma:index="52" nillable="true" ma:displayName="Version" ma:internalName="_UIVersionString" ma:readOnly="true">
      <xsd:simpleType>
        <xsd:restriction base="dms:Text"/>
      </xsd:simpleType>
    </xsd:element>
    <xsd:element name="InstanceID" ma:index="53" nillable="true" ma:displayName="Instance ID" ma:hidden="true" ma:internalName="InstanceID" ma:readOnly="true">
      <xsd:simpleType>
        <xsd:restriction base="dms:Unknown"/>
      </xsd:simpleType>
    </xsd:element>
    <xsd:element name="Order" ma:index="54" nillable="true" ma:displayName="Order" ma:hidden="true" ma:internalName="Order">
      <xsd:simpleType>
        <xsd:restriction base="dms:Number"/>
      </xsd:simpleType>
    </xsd:element>
    <xsd:element name="GUID" ma:index="55" nillable="true" ma:displayName="GUID" ma:hidden="true" ma:internalName="GUID" ma:readOnly="true">
      <xsd:simpleType>
        <xsd:restriction base="dms:Unknown"/>
      </xsd:simpleType>
    </xsd:element>
    <xsd:element name="WorkflowVersion" ma:index="56" nillable="true" ma:displayName="Workflow Version" ma:hidden="true" ma:internalName="WorkflowVersion" ma:readOnly="true">
      <xsd:simpleType>
        <xsd:restriction base="dms:Unknown"/>
      </xsd:simpleType>
    </xsd:element>
    <xsd:element name="WorkflowInstanceID" ma:index="57" nillable="true" ma:displayName="Workflow Instance ID" ma:hidden="true" ma:internalName="WorkflowInstanceID" ma:readOnly="true">
      <xsd:simpleType>
        <xsd:restriction base="dms:Unknown"/>
      </xsd:simpleType>
    </xsd:element>
    <xsd:element name="ParentVersionString" ma:index="58" nillable="true" ma:displayName="Source Version (Converted Document)" ma:hidden="true" ma:list="Docs" ma:internalName="ParentVersionString" ma:readOnly="true" ma:showField="ParentVersionString">
      <xsd:simpleType>
        <xsd:restriction base="dms:Lookup"/>
      </xsd:simpleType>
    </xsd:element>
    <xsd:element name="ParentLeafName" ma:index="59" nillable="true" ma:displayName="Source Name (Converted Document)" ma:hidden="true" ma:list="Docs" ma:internalName="ParentLeafName" ma:readOnly="true" ma:showField="ParentLeafName">
      <xsd:simpleType>
        <xsd:restriction base="dms:Lookup"/>
      </xsd:simpleType>
    </xsd:element>
    <xsd:element name="AutoVersionDisabled" ma:index="60" nillable="true" ma:displayName="AutoVersionDisabled" ma:default="FALSE" ma:hidden="true" ma:internalName="AutoVersionDisabled">
      <xsd:simpleType>
        <xsd:restriction base="dms:Boolean"/>
      </xsd:simpleType>
    </xsd:element>
    <xsd:element name="ItemType" ma:index="61" nillable="true" ma:displayName="ItemType" ma:default="1" ma:hidden="true" ma:internalName="ItemType">
      <xsd:simpleType>
        <xsd:restriction base="dms:Unknown"/>
      </xsd:simpleType>
    </xsd:element>
    <xsd:element name="Description" ma:index="62" nillable="true" ma:displayName="Description" ma:hidden="true" ma:internalName="Description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" ma:displayName="Content Type" ma:readOnly="true"/>
        <xsd:element ref="dc:title" minOccurs="0" maxOccurs="1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A0E59DFB-FC60-423F-A3E2-0285FD45F270}">
  <ds:schemaRefs>
    <ds:schemaRef ds:uri="http://schemas.microsoft.com/office/2006/metadata/properties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3BDD89A8-3E66-4D8D-99BA-1D76A4F0418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3963</TotalTime>
  <Words>1982</Words>
  <Application>Microsoft Office PowerPoint</Application>
  <PresentationFormat>On-screen Show (4:3)</PresentationFormat>
  <Paragraphs>477</Paragraphs>
  <Slides>35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Capitaux</vt:lpstr>
      <vt:lpstr>LINQ : Language-INtegrated Query</vt:lpstr>
      <vt:lpstr>Sommaire</vt:lpstr>
      <vt:lpstr>Multiplication des langages de requêtes</vt:lpstr>
      <vt:lpstr>Pourquoi tant de langage ?!</vt:lpstr>
      <vt:lpstr>Anciennes Approches</vt:lpstr>
      <vt:lpstr>Anciennes approches (suite)</vt:lpstr>
      <vt:lpstr>La solution LINQ</vt:lpstr>
      <vt:lpstr>Petit historique</vt:lpstr>
      <vt:lpstr>Recherche dans une collection</vt:lpstr>
      <vt:lpstr>LINQ ? Language-INtegrated Query</vt:lpstr>
      <vt:lpstr>LINQ : Comment ça marche ?</vt:lpstr>
      <vt:lpstr>Code || Traduction</vt:lpstr>
      <vt:lpstr>Sommaire</vt:lpstr>
      <vt:lpstr>LINQ et son lot de nouveautés</vt:lpstr>
      <vt:lpstr>Inférence == Magie ?</vt:lpstr>
      <vt:lpstr>Type anonyme + Initialiseur d’objets</vt:lpstr>
      <vt:lpstr>Méthodes d’extension</vt:lpstr>
      <vt:lpstr>Méthodes d’extension : Déclaration </vt:lpstr>
      <vt:lpstr>Delegate vs Expression ?</vt:lpstr>
      <vt:lpstr>Lambda expression</vt:lpstr>
      <vt:lpstr>Delegate vs Expression : la réponse</vt:lpstr>
      <vt:lpstr>Sommaire</vt:lpstr>
      <vt:lpstr>Un arbre d’expressions ? Un AST ?</vt:lpstr>
      <vt:lpstr>Une requête dans le Framework</vt:lpstr>
      <vt:lpstr>Exécution d’une requête</vt:lpstr>
      <vt:lpstr>Sommaire</vt:lpstr>
      <vt:lpstr>Liste des clauses</vt:lpstr>
      <vt:lpstr>Liste des clauses</vt:lpstr>
      <vt:lpstr>Les opérateurs (Aggregate)</vt:lpstr>
      <vt:lpstr>Sources d’erreurs : LINQ to Object</vt:lpstr>
      <vt:lpstr>Sommaire</vt:lpstr>
      <vt:lpstr>LINQ to …</vt:lpstr>
      <vt:lpstr>Autres implémentation</vt:lpstr>
      <vt:lpstr>Références</vt:lpstr>
      <vt:lpstr>Merci de votre attention ! Question 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LINQ : Language-INtegrated Query</dc:title>
  <dc:creator>Jonathan BARBOSA</dc:creator>
  <cp:lastModifiedBy>jonathan.barbosa</cp:lastModifiedBy>
  <cp:revision>103</cp:revision>
  <dcterms:created xsi:type="dcterms:W3CDTF">2009-11-21T10:44:34Z</dcterms:created>
  <dcterms:modified xsi:type="dcterms:W3CDTF">2010-04-05T22:23:34Z</dcterms:modified>
  <cp:contentType>_Docs_</cp:contentTyp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ddDocumentEventProcessedId">
    <vt:lpwstr>2e106992-8f9e-4ff4-9fe5-b9cc4d4aabd0</vt:lpwstr>
  </property>
</Properties>
</file>